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472" r:id="rId2"/>
    <p:sldId id="473" r:id="rId3"/>
    <p:sldId id="303" r:id="rId4"/>
    <p:sldId id="314" r:id="rId5"/>
    <p:sldId id="315" r:id="rId6"/>
    <p:sldId id="316" r:id="rId7"/>
    <p:sldId id="471" r:id="rId8"/>
    <p:sldId id="319" r:id="rId9"/>
    <p:sldId id="320" r:id="rId10"/>
    <p:sldId id="323" r:id="rId11"/>
    <p:sldId id="461" r:id="rId12"/>
    <p:sldId id="462" r:id="rId13"/>
    <p:sldId id="468" r:id="rId14"/>
    <p:sldId id="358" r:id="rId15"/>
    <p:sldId id="469" r:id="rId16"/>
    <p:sldId id="258" r:id="rId17"/>
    <p:sldId id="307" r:id="rId18"/>
    <p:sldId id="330" r:id="rId19"/>
    <p:sldId id="421" r:id="rId20"/>
    <p:sldId id="422" r:id="rId21"/>
    <p:sldId id="423" r:id="rId22"/>
    <p:sldId id="525" r:id="rId23"/>
    <p:sldId id="331" r:id="rId24"/>
    <p:sldId id="605" r:id="rId25"/>
    <p:sldId id="604" r:id="rId26"/>
    <p:sldId id="606" r:id="rId27"/>
    <p:sldId id="607" r:id="rId28"/>
    <p:sldId id="608" r:id="rId29"/>
    <p:sldId id="341" r:id="rId30"/>
    <p:sldId id="332" r:id="rId31"/>
    <p:sldId id="333" r:id="rId32"/>
    <p:sldId id="609" r:id="rId33"/>
    <p:sldId id="610" r:id="rId34"/>
    <p:sldId id="603" r:id="rId35"/>
  </p:sldIdLst>
  <p:sldSz cx="12192000" cy="6858000"/>
  <p:notesSz cx="6797675" cy="99266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63" autoAdjust="0"/>
    <p:restoredTop sz="94643" autoAdjust="0"/>
  </p:normalViewPr>
  <p:slideViewPr>
    <p:cSldViewPr snapToGrid="0">
      <p:cViewPr>
        <p:scale>
          <a:sx n="66" d="100"/>
          <a:sy n="66" d="100"/>
        </p:scale>
        <p:origin x="-18" y="8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1D3231-5DC1-413D-9F0F-4280D32049DD}" type="datetimeFigureOut">
              <a:rPr lang="ko-KR" altLang="en-US" smtClean="0"/>
              <a:t>2024-06-14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29E929-E605-4669-BBAE-AB09958794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66880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9E929-E605-4669-BBAE-AB09958794FC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22190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9E929-E605-4669-BBAE-AB09958794FC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60017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9E929-E605-4669-BBAE-AB09958794FC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23663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6CF537-1E7A-FB93-C6B4-0B2C1AA423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418B32C-330E-B0EB-5CD3-6F4DBEF9C5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808CC72-FCBA-F91B-3375-62C6D1719D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25647-576D-40A1-8005-E3C865E09C5E}" type="datetimeFigureOut">
              <a:rPr lang="ko-KR" altLang="en-US" smtClean="0"/>
              <a:t>2024-06-14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FF0B7AF-9C88-05FD-9A7E-250676DB0F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4A56783-C860-9DC7-BA55-254FDDACA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450ED-8A63-4913-BEE1-95F02FC7E1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98712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91CFD6-C5F1-1090-DD61-CE5C2B9AA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C24A7FB-4A37-B9A4-731A-0401206A90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3ED4932-CB2F-352D-0656-451D10A9B4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25647-576D-40A1-8005-E3C865E09C5E}" type="datetimeFigureOut">
              <a:rPr lang="ko-KR" altLang="en-US" smtClean="0"/>
              <a:t>2024-06-14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58DB58F-61D6-3196-4A32-B7907401D1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9D6372B-2129-80D1-242A-218C041B8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450ED-8A63-4913-BEE1-95F02FC7E1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6234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4AF4E2E-52AB-DE9E-A499-05DDED47E3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DAEA40B-C64D-2E70-0A53-C1F5D1D327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0009837-99FA-8B30-5DBE-89FC55899D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25647-576D-40A1-8005-E3C865E09C5E}" type="datetimeFigureOut">
              <a:rPr lang="ko-KR" altLang="en-US" smtClean="0"/>
              <a:t>2024-06-14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4CB1F8C-8972-DAA9-65F3-50A383EC43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4A8793-559B-6CA9-AAC9-677D841C7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450ED-8A63-4913-BEE1-95F02FC7E1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98060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5EB18C-5987-19A0-F8B0-DCB7E94769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01B48E6-FCAB-0D70-48A1-B0FEA070D5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ECB150C-D089-5386-BF69-CCFC207322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25647-576D-40A1-8005-E3C865E09C5E}" type="datetimeFigureOut">
              <a:rPr lang="ko-KR" altLang="en-US" smtClean="0"/>
              <a:t>2024-06-14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FE2C402-31CB-06A7-3497-65F274ECC0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6CD0201-8B00-FB3F-9FA2-810AFF0041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450ED-8A63-4913-BEE1-95F02FC7E1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58387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436FE8-AB9C-9995-71D3-6A4844D42B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F395F68-B992-97FC-88EC-3720FF5F5A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33305B-27FB-F8A1-CD86-E32C843CC5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25647-576D-40A1-8005-E3C865E09C5E}" type="datetimeFigureOut">
              <a:rPr lang="ko-KR" altLang="en-US" smtClean="0"/>
              <a:t>2024-06-14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0AFFCB2-8B73-E06B-F542-CAF84443BE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8EA3CF2-58C7-61B9-B241-331480198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450ED-8A63-4913-BEE1-95F02FC7E1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00368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6D1604-8650-BBE9-3C1D-18178359E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A8B012C-FC1B-4E42-C3B4-55E61806F0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CF658D0-E108-FB1C-B87A-1AE117F9F1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9ACD92C-F40B-F3A5-9DE0-6C8C8B5603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25647-576D-40A1-8005-E3C865E09C5E}" type="datetimeFigureOut">
              <a:rPr lang="ko-KR" altLang="en-US" smtClean="0"/>
              <a:t>2024-06-14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C4ADC67-3AAC-51B8-FAD1-55B76EDCA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8891E52-C368-43E8-D283-6B4F15FAB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450ED-8A63-4913-BEE1-95F02FC7E1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34150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FE71D8-051B-F066-DD93-AB82DD7017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617592A-2A95-5B39-5D06-FEAD9733AB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634D0A8-8283-0891-2B08-AC0C6E216E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F0FC4E9-670C-119F-C478-942422EC5A3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1BF6764-9B05-88E8-FBA1-DB813A4713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4530FB1-4450-A09B-82D9-2FD2A1EB7D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25647-576D-40A1-8005-E3C865E09C5E}" type="datetimeFigureOut">
              <a:rPr lang="ko-KR" altLang="en-US" smtClean="0"/>
              <a:t>2024-06-14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96BA4EF-A8C6-CD44-FB54-C5CAE5D22C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F945FD9-3C56-72DB-AA59-EA40F2D63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450ED-8A63-4913-BEE1-95F02FC7E1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59069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0AA792-97BB-DA6C-EAD0-1648F96DB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10BBD24-F284-0F47-3B0B-A821C4EBC5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25647-576D-40A1-8005-E3C865E09C5E}" type="datetimeFigureOut">
              <a:rPr lang="ko-KR" altLang="en-US" smtClean="0"/>
              <a:t>2024-06-14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F00F951-1489-1BD2-7BDA-B2C0050C6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3D383DD-0467-40AD-D4CD-A8018FF2DF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450ED-8A63-4913-BEE1-95F02FC7E1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02199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47C2F12-F2AC-5652-64BD-7512A945B1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25647-576D-40A1-8005-E3C865E09C5E}" type="datetimeFigureOut">
              <a:rPr lang="ko-KR" altLang="en-US" smtClean="0"/>
              <a:t>2024-06-14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C5A5FEF-F79E-4FED-75BF-94F68CE4AF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EBEBCB9-B168-E403-D0CF-CF7311126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450ED-8A63-4913-BEE1-95F02FC7E1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38735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09B21A-44A1-0946-0948-FE152F51F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A1E2245-DA16-09CB-80A7-2EB34946E1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7E45D59-3284-9DF9-ED0A-7EC5C3CBD3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455E141-62D4-887B-21BF-44CAA768C2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25647-576D-40A1-8005-E3C865E09C5E}" type="datetimeFigureOut">
              <a:rPr lang="ko-KR" altLang="en-US" smtClean="0"/>
              <a:t>2024-06-14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8DFE492-8823-6B17-C4CD-01F27D1A02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61761B9-6B1E-FBA9-5E04-5857F52180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450ED-8A63-4913-BEE1-95F02FC7E1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88045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0FF8E2-ED7D-3542-5541-03122E3FA1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117D5DC-B518-F969-BC4F-D2442A0FC9A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778E316-D36C-9C4C-2B38-B6E4758CE6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BDBCF49-A2BC-C2B8-3B7C-87D6973A31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25647-576D-40A1-8005-E3C865E09C5E}" type="datetimeFigureOut">
              <a:rPr lang="ko-KR" altLang="en-US" smtClean="0"/>
              <a:t>2024-06-14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053040A-2591-A75F-62FA-56DAA32454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DE8462A-59D4-F877-5105-9BB750F2BD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450ED-8A63-4913-BEE1-95F02FC7E1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4745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871DFB6-81F3-7210-C464-131AB2ED80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47DEBCA-B971-DDE9-85A4-CDF6EA76D2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04D13B6-26B7-C1C2-1945-E12C1BA359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1E25647-576D-40A1-8005-E3C865E09C5E}" type="datetimeFigureOut">
              <a:rPr lang="ko-KR" altLang="en-US" smtClean="0"/>
              <a:t>2024-06-14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82482E2-E667-E0F0-2968-ABD0E90E0A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3D6A078-F16E-62C6-7D70-717F21712A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C5450ED-8A63-4913-BEE1-95F02FC7E1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81250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pytorch.kr/get-started/locally/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0.png"/><Relationship Id="rId5" Type="http://schemas.openxmlformats.org/officeDocument/2006/relationships/image" Target="../media/image630.png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07BC875D-802D-5E18-F7BA-BF7223D322F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13</a:t>
            </a:r>
            <a:r>
              <a:rPr lang="ko-KR" altLang="en-US" dirty="0"/>
              <a:t>강</a:t>
            </a:r>
            <a:r>
              <a:rPr lang="en-US" altLang="ko-KR" dirty="0"/>
              <a:t>.Actor-Critic: DDPG,SAC</a:t>
            </a:r>
            <a:endParaRPr lang="ko-KR" altLang="en-US" dirty="0"/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3B767600-CDE4-BF77-EBD4-85D5FA1286D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29673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DPG笔记（归纳总结）_ddpg损失函数-CSDN博客">
            <a:extLst>
              <a:ext uri="{FF2B5EF4-FFF2-40B4-BE49-F238E27FC236}">
                <a16:creationId xmlns:a16="http://schemas.microsoft.com/office/drawing/2014/main" id="{2C5CBB4F-610F-9B11-3318-208E1270F54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6252" y="190500"/>
            <a:ext cx="9180127" cy="666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15FBD9A5-0C87-EB70-62A8-1ECF30B7CA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020425" cy="1325563"/>
          </a:xfrm>
        </p:spPr>
        <p:txBody>
          <a:bodyPr/>
          <a:lstStyle/>
          <a:p>
            <a:r>
              <a:rPr lang="en-US" altLang="ko-KR" dirty="0"/>
              <a:t>DDPG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AB57A4-A3F5-83F5-E77B-13D0DC338199}"/>
              </a:ext>
            </a:extLst>
          </p:cNvPr>
          <p:cNvSpPr txBox="1"/>
          <p:nvPr/>
        </p:nvSpPr>
        <p:spPr>
          <a:xfrm>
            <a:off x="149566" y="3671496"/>
            <a:ext cx="289592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Target policy is deterministic</a:t>
            </a:r>
          </a:p>
          <a:p>
            <a:r>
              <a:rPr lang="en-US" altLang="ko-KR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(a</a:t>
            </a:r>
            <a:r>
              <a:rPr lang="en-US" altLang="ko-KR" sz="1600" baseline="-250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t+1</a:t>
            </a:r>
            <a:r>
              <a:rPr lang="en-US" altLang="ko-KR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 = argmax policy)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1659E08-D7D7-96A5-01FD-2E4DDD281E4F}"/>
              </a:ext>
            </a:extLst>
          </p:cNvPr>
          <p:cNvCxnSpPr>
            <a:cxnSpLocks/>
          </p:cNvCxnSpPr>
          <p:nvPr/>
        </p:nvCxnSpPr>
        <p:spPr>
          <a:xfrm>
            <a:off x="5383161" y="3807019"/>
            <a:ext cx="117987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98107080-5401-8E1C-C0EE-17BC5B9FB1CD}"/>
              </a:ext>
            </a:extLst>
          </p:cNvPr>
          <p:cNvCxnSpPr>
            <a:cxnSpLocks/>
          </p:cNvCxnSpPr>
          <p:nvPr/>
        </p:nvCxnSpPr>
        <p:spPr>
          <a:xfrm>
            <a:off x="5786283" y="2838542"/>
            <a:ext cx="46703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9CAD9A77-F24C-88A8-CDC6-851238A09F64}"/>
              </a:ext>
            </a:extLst>
          </p:cNvPr>
          <p:cNvCxnSpPr>
            <a:cxnSpLocks/>
          </p:cNvCxnSpPr>
          <p:nvPr/>
        </p:nvCxnSpPr>
        <p:spPr>
          <a:xfrm>
            <a:off x="6253316" y="4903316"/>
            <a:ext cx="231549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91C120B-C3C9-5A3F-538E-278493D9217C}"/>
              </a:ext>
            </a:extLst>
          </p:cNvPr>
          <p:cNvCxnSpPr>
            <a:cxnSpLocks/>
          </p:cNvCxnSpPr>
          <p:nvPr/>
        </p:nvCxnSpPr>
        <p:spPr>
          <a:xfrm>
            <a:off x="8706464" y="4903316"/>
            <a:ext cx="120445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91D8427-A01E-13E6-51D6-2A8BA6950230}"/>
              </a:ext>
            </a:extLst>
          </p:cNvPr>
          <p:cNvSpPr txBox="1"/>
          <p:nvPr/>
        </p:nvSpPr>
        <p:spPr>
          <a:xfrm>
            <a:off x="298075" y="2046922"/>
            <a:ext cx="220128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Behavior policy is stochastic due to the added Gaussian noise for exploration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4452AB1-98C5-0140-57DE-BB2372EC4BB1}"/>
                  </a:ext>
                </a:extLst>
              </p:cNvPr>
              <p:cNvSpPr txBox="1"/>
              <p:nvPr/>
            </p:nvSpPr>
            <p:spPr>
              <a:xfrm>
                <a:off x="8817814" y="5159564"/>
                <a:ext cx="328274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ko-KR" altLang="en-US" i="1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∇</m:t>
                    </m:r>
                    <m:r>
                      <a:rPr lang="ko-KR" altLang="en-US" i="1" baseline="-2500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m:rPr>
                        <m:sty m:val="p"/>
                      </m:rPr>
                      <a:rPr lang="en-US" altLang="ko-KR" i="1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Q</m:t>
                    </m:r>
                    <m:r>
                      <a:rPr lang="en-US" altLang="ko-KR" i="1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ko-KR" i="1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 altLang="ko-KR" i="1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ko-KR" altLang="en-US" i="1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ko-KR" altLang="en-US" i="1" baseline="-2500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altLang="ko-KR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(s))=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ko-KR" altLang="en-US" i="1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∇</m:t>
                    </m:r>
                    <m:r>
                      <m:rPr>
                        <m:sty m:val="p"/>
                      </m:rPr>
                      <a:rPr lang="en-US" altLang="ko-KR" i="1" baseline="-2500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a</m:t>
                    </m:r>
                    <m:r>
                      <m:rPr>
                        <m:sty m:val="p"/>
                      </m:rPr>
                      <a:rPr lang="en-US" altLang="ko-KR" i="1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Q</m:t>
                    </m:r>
                    <m:r>
                      <a:rPr lang="en-US" altLang="ko-KR" i="1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ko-KR" i="1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 altLang="ko-KR" i="1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b="0" i="1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altLang="ko-KR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)</a:t>
                </a:r>
                <a:r>
                  <a:rPr lang="ko-KR" altLang="en-US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ko-KR" altLang="en-US" i="1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∇</m:t>
                    </m:r>
                    <m:r>
                      <a:rPr lang="ko-KR" altLang="en-US" i="1" baseline="-2500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ko-KR" altLang="en-US" i="1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altLang="ko-KR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(s) </a:t>
                </a:r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4452AB1-98C5-0140-57DE-BB2372EC4B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7814" y="5159564"/>
                <a:ext cx="3282745" cy="369332"/>
              </a:xfrm>
              <a:prstGeom prst="rect">
                <a:avLst/>
              </a:prstGeom>
              <a:blipFill>
                <a:blip r:embed="rId3"/>
                <a:stretch>
                  <a:fillRect t="-8197" r="-186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2A9B1DC-B8C6-F941-B4B7-3D639CEF4DD0}"/>
                  </a:ext>
                </a:extLst>
              </p:cNvPr>
              <p:cNvSpPr txBox="1"/>
              <p:nvPr/>
            </p:nvSpPr>
            <p:spPr>
              <a:xfrm>
                <a:off x="9015355" y="5589404"/>
                <a:ext cx="2171700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sz="1600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Recall:</a:t>
                </a:r>
              </a:p>
              <a:p>
                <a:r>
                  <a:rPr lang="en-US" altLang="ko-KR" sz="1600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h(x) = (g</a:t>
                </a:r>
                <a14:m>
                  <m:oMath xmlns:m="http://schemas.openxmlformats.org/officeDocument/2006/math">
                    <m:r>
                      <a:rPr lang="en-US" altLang="ko-KR" sz="1600" i="1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altLang="ko-KR" sz="1600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f)(x)</a:t>
                </a:r>
              </a:p>
              <a:p>
                <a:r>
                  <a:rPr lang="en-US" altLang="ko-KR" sz="1600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h‘(x)=g’(f(x))f’(x)</a:t>
                </a:r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2A9B1DC-B8C6-F941-B4B7-3D639CEF4D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5355" y="5589404"/>
                <a:ext cx="2171700" cy="830997"/>
              </a:xfrm>
              <a:prstGeom prst="rect">
                <a:avLst/>
              </a:prstGeom>
              <a:blipFill>
                <a:blip r:embed="rId4"/>
                <a:stretch>
                  <a:fillRect l="-1685" t="-2206" b="-882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C03479A-D550-5D06-DB6F-55EBF7011E0D}"/>
              </a:ext>
            </a:extLst>
          </p:cNvPr>
          <p:cNvCxnSpPr>
            <a:cxnSpLocks/>
          </p:cNvCxnSpPr>
          <p:nvPr/>
        </p:nvCxnSpPr>
        <p:spPr>
          <a:xfrm>
            <a:off x="6096000" y="3517459"/>
            <a:ext cx="3352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1E461C12-7DF3-2D48-5FFA-4209B31209A5}"/>
              </a:ext>
            </a:extLst>
          </p:cNvPr>
          <p:cNvCxnSpPr>
            <a:cxnSpLocks/>
          </p:cNvCxnSpPr>
          <p:nvPr/>
        </p:nvCxnSpPr>
        <p:spPr>
          <a:xfrm>
            <a:off x="6592955" y="3524250"/>
            <a:ext cx="3352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BF0DDFE-ABD1-E02B-5032-B712E15AF720}"/>
              </a:ext>
            </a:extLst>
          </p:cNvPr>
          <p:cNvSpPr txBox="1"/>
          <p:nvPr/>
        </p:nvSpPr>
        <p:spPr>
          <a:xfrm>
            <a:off x="9723559" y="3348182"/>
            <a:ext cx="26991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Target policy, Q net..</a:t>
            </a:r>
          </a:p>
        </p:txBody>
      </p:sp>
    </p:spTree>
    <p:extLst>
      <p:ext uri="{BB962C8B-B14F-4D97-AF65-F5344CB8AC3E}">
        <p14:creationId xmlns:p14="http://schemas.microsoft.com/office/powerpoint/2010/main" val="37508197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280A04-24E6-2EA9-078C-F012DABF0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Let’s play with the code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ED48EEE-286C-361B-E4B6-E4CF95A2B4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altLang="ko-KR" dirty="0"/>
              <a:t>Install Anaconda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ko-KR" dirty="0"/>
              <a:t>Make a virtual environment: </a:t>
            </a:r>
          </a:p>
          <a:p>
            <a:pPr lvl="1"/>
            <a:r>
              <a:rPr lang="en-US" altLang="ko-KR" dirty="0" err="1"/>
              <a:t>conda</a:t>
            </a:r>
            <a:r>
              <a:rPr lang="en-US" altLang="ko-KR" dirty="0"/>
              <a:t> create –n ‘</a:t>
            </a:r>
            <a:r>
              <a:rPr lang="en-US" altLang="ko-KR" dirty="0" err="1"/>
              <a:t>your_name</a:t>
            </a:r>
            <a:r>
              <a:rPr lang="en-US" altLang="ko-KR" dirty="0"/>
              <a:t>’ python=3.8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ko-KR" dirty="0" err="1"/>
              <a:t>Pytorch</a:t>
            </a:r>
            <a:r>
              <a:rPr lang="en-US" altLang="ko-KR" dirty="0"/>
              <a:t> Install: </a:t>
            </a:r>
          </a:p>
          <a:p>
            <a:pPr lvl="1"/>
            <a:r>
              <a:rPr lang="en-US" altLang="ko-KR" dirty="0"/>
              <a:t>go</a:t>
            </a:r>
            <a:r>
              <a:rPr lang="ko-KR" altLang="en-US" dirty="0"/>
              <a:t> </a:t>
            </a:r>
            <a:r>
              <a:rPr lang="en-US" altLang="ko-KR" dirty="0">
                <a:hlinkClick r:id="rId2"/>
              </a:rPr>
              <a:t>https://pytorch.kr/get-started/locally/</a:t>
            </a:r>
            <a:r>
              <a:rPr lang="en-US" altLang="ko-KR" dirty="0"/>
              <a:t> , and copy the command line depending on your computer OS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ko-KR" dirty="0"/>
              <a:t>Gym Package Install:</a:t>
            </a:r>
          </a:p>
          <a:p>
            <a:pPr lvl="1"/>
            <a:r>
              <a:rPr lang="en-US" altLang="ko-KR" dirty="0">
                <a:solidFill>
                  <a:srgbClr val="FF0000"/>
                </a:solidFill>
              </a:rPr>
              <a:t>pip install gym&lt;0.25.0</a:t>
            </a:r>
            <a:endParaRPr lang="en-US" altLang="ko-KR" dirty="0"/>
          </a:p>
          <a:p>
            <a:pPr lvl="1"/>
            <a:r>
              <a:rPr lang="en-US" altLang="ko-KR" dirty="0">
                <a:solidFill>
                  <a:srgbClr val="FF0000"/>
                </a:solidFill>
              </a:rPr>
              <a:t>pip install gym[box2d]</a:t>
            </a:r>
          </a:p>
          <a:p>
            <a:pPr lvl="1"/>
            <a:r>
              <a:rPr lang="en-US" altLang="ko-KR" dirty="0"/>
              <a:t>Pip install numpy==1.23.1</a:t>
            </a:r>
          </a:p>
          <a:p>
            <a:pPr lvl="1">
              <a:lnSpc>
                <a:spcPct val="100000"/>
              </a:lnSpc>
            </a:pPr>
            <a:r>
              <a:rPr lang="en-US" altLang="ko-KR" dirty="0"/>
              <a:t>Pip</a:t>
            </a:r>
            <a:r>
              <a:rPr lang="ko-KR" altLang="en-US" dirty="0"/>
              <a:t> </a:t>
            </a:r>
            <a:r>
              <a:rPr lang="en-US" altLang="ko-KR" dirty="0"/>
              <a:t>install matplotlib</a:t>
            </a:r>
          </a:p>
        </p:txBody>
      </p:sp>
    </p:spTree>
    <p:extLst>
      <p:ext uri="{BB962C8B-B14F-4D97-AF65-F5344CB8AC3E}">
        <p14:creationId xmlns:p14="http://schemas.microsoft.com/office/powerpoint/2010/main" val="16252113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780685-C239-F9EC-8061-24CF335F5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Let’s play with the code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239A389-204B-2F44-5347-90A29975DA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In /DDPG</a:t>
            </a:r>
          </a:p>
          <a:p>
            <a:pPr lvl="1"/>
            <a:r>
              <a:rPr lang="en-US" altLang="ko-KR" dirty="0"/>
              <a:t>main_ddpg.py # main loop interacting the env., agent learning</a:t>
            </a:r>
          </a:p>
          <a:p>
            <a:pPr lvl="1"/>
            <a:r>
              <a:rPr lang="en-US" altLang="ko-KR" dirty="0"/>
              <a:t>ddpg_torch.py # defines agent obj.</a:t>
            </a:r>
          </a:p>
          <a:p>
            <a:pPr lvl="1"/>
            <a:r>
              <a:rPr lang="en-US" altLang="ko-KR" dirty="0"/>
              <a:t>networks.py # defines actor and critic network</a:t>
            </a:r>
          </a:p>
          <a:p>
            <a:pPr lvl="1"/>
            <a:r>
              <a:rPr lang="en-US" altLang="ko-KR" dirty="0"/>
              <a:t>buffer.py # defines replay buffer</a:t>
            </a:r>
          </a:p>
          <a:p>
            <a:pPr lvl="1"/>
            <a:r>
              <a:rPr lang="en-US" altLang="ko-KR" dirty="0"/>
              <a:t>noise.py # generates OU action noise</a:t>
            </a:r>
          </a:p>
          <a:p>
            <a:pPr lvl="1"/>
            <a:r>
              <a:rPr lang="en-US" altLang="ko-KR" dirty="0"/>
              <a:t>utils.py # plotting function</a:t>
            </a:r>
          </a:p>
          <a:p>
            <a:pPr lvl="1"/>
            <a:r>
              <a:rPr lang="en-US" altLang="ko-KR" dirty="0"/>
              <a:t>/temp # store parameters</a:t>
            </a:r>
          </a:p>
          <a:p>
            <a:pPr lvl="1"/>
            <a:r>
              <a:rPr lang="en-US" altLang="ko-KR" dirty="0"/>
              <a:t>/plots # store the score that agent get while training</a:t>
            </a:r>
          </a:p>
          <a:p>
            <a:pPr lvl="1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861819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060A33-3774-E560-936A-39D944818C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Let’s play with the code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D150F66-131B-D9C4-064F-646BBF8E99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9737" y="1760931"/>
            <a:ext cx="8424863" cy="4731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6146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A8901E-7E67-F5B3-A24C-1640D2824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Let’s play with the code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830AA1E-237E-9BE7-9DAC-4E43F41088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LunarLanderContinuous-v2</a:t>
            </a:r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43FE670-08A8-CB93-542B-B5109B88B0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6210" y="2592921"/>
            <a:ext cx="6953882" cy="3899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8665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28D14E-65CC-8F22-8992-E1FF052E09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18A905-08B6-7583-B08C-A5DFE5B53D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Let’s play with the code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77052ED-5F49-0E35-9899-83B46C5D862F}"/>
                  </a:ext>
                </a:extLst>
              </p:cNvPr>
              <p:cNvSpPr txBox="1"/>
              <p:nvPr/>
            </p:nvSpPr>
            <p:spPr>
              <a:xfrm>
                <a:off x="826077" y="1690688"/>
                <a:ext cx="10515600" cy="26776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sz="2400" b="0" i="1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ko-KR" sz="2400" b="0" i="1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 ~ </m:t>
                    </m:r>
                    <m:d>
                      <m:dPr>
                        <m:begChr m:val="["/>
                        <m:endChr m:val="]"/>
                        <m:ctrlPr>
                          <a:rPr lang="en-US" altLang="ko-KR" sz="24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4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−1,1</m:t>
                        </m:r>
                      </m:e>
                    </m:d>
                    <m:r>
                      <a:rPr lang="en-US" altLang="ko-KR" sz="2400" b="0" i="1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altLang="ko-KR" sz="2400" b="0" i="1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[−1,1]</m:t>
                    </m:r>
                  </m:oMath>
                </a14:m>
                <a:r>
                  <a:rPr lang="en-US" altLang="ko-KR" sz="2400" b="0" i="0" dirty="0">
                    <a:solidFill>
                      <a:srgbClr val="000000"/>
                    </a:solidFill>
                    <a:effectLst/>
                  </a:rPr>
                  <a:t>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sz="2400" b="0" i="1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altLang="ko-KR" sz="2400" dirty="0">
                    <a:solidFill>
                      <a:srgbClr val="000000"/>
                    </a:solidFill>
                  </a:rPr>
                  <a:t> is </a:t>
                </a:r>
                <a:r>
                  <a:rPr lang="en-US" altLang="ko-KR" sz="2400" b="0" i="0" dirty="0">
                    <a:solidFill>
                      <a:srgbClr val="000000"/>
                    </a:solidFill>
                    <a:effectLst/>
                  </a:rPr>
                  <a:t>np.array([main, lateral])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0" lang="ko-KR" altLang="ko-KR" sz="24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ea typeface="-apple-system"/>
                  </a:rPr>
                  <a:t>the main engine will be turned off completely if </a:t>
                </a:r>
                <a:r>
                  <a:rPr kumimoji="0" lang="ko-KR" altLang="ko-KR" sz="24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ea typeface="var(--font-stack--monospace)"/>
                  </a:rPr>
                  <a:t>main &lt; 0</a:t>
                </a:r>
                <a:r>
                  <a:rPr kumimoji="0" lang="ko-KR" altLang="ko-KR" sz="24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ea typeface="-apple-system"/>
                  </a:rPr>
                  <a:t> and the throttle scales affinely from 50% to 100% for </a:t>
                </a:r>
                <a:r>
                  <a:rPr kumimoji="0" lang="ko-KR" altLang="ko-KR" sz="24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ea typeface="var(--font-stack--monospace)"/>
                  </a:rPr>
                  <a:t>0 &lt;= main &lt;= 1</a:t>
                </a:r>
                <a:r>
                  <a:rPr kumimoji="0" lang="ko-KR" altLang="ko-KR" sz="24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ea typeface="-apple-system"/>
                  </a:rPr>
                  <a:t> </a:t>
                </a:r>
                <a:r>
                  <a:rPr kumimoji="0" lang="ko-KR" altLang="ko-KR" sz="2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0" lang="ko-KR" altLang="ko-KR" sz="24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ea typeface="var(--font-stack--monospace)"/>
                  </a:rPr>
                  <a:t>-0.5 &lt; lateral &lt; 0.5</a:t>
                </a:r>
                <a:r>
                  <a:rPr kumimoji="0" lang="ko-KR" altLang="ko-KR" sz="24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ea typeface="-apple-system"/>
                  </a:rPr>
                  <a:t>, </a:t>
                </a:r>
                <a:r>
                  <a:rPr kumimoji="0" lang="en-US" altLang="ko-KR" sz="24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ea typeface="-apple-system"/>
                  </a:rPr>
                  <a:t>no </a:t>
                </a:r>
                <a:r>
                  <a:rPr kumimoji="0" lang="ko-KR" altLang="ko-KR" sz="24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ea typeface="-apple-system"/>
                  </a:rPr>
                  <a:t>lateral boosters fire</a:t>
                </a:r>
                <a:endParaRPr lang="en-US" altLang="ko-KR" sz="2400" dirty="0">
                  <a:solidFill>
                    <a:srgbClr val="000000"/>
                  </a:solidFill>
                  <a:ea typeface="-apple-system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0" lang="ko-KR" altLang="ko-KR" sz="24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ea typeface="var(--font-stack--monospace)"/>
                  </a:rPr>
                  <a:t>lateral &lt; -0.5</a:t>
                </a:r>
                <a:r>
                  <a:rPr kumimoji="0" lang="ko-KR" altLang="ko-KR" sz="24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ea typeface="-apple-system"/>
                  </a:rPr>
                  <a:t>, the left booster fire</a:t>
                </a:r>
                <a:endParaRPr kumimoji="0" lang="en-US" altLang="ko-KR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ea typeface="-apple-system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0" lang="ko-KR" altLang="ko-KR" sz="24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ea typeface="var(--font-stack--monospace)"/>
                  </a:rPr>
                  <a:t>lateral &gt; 0.5</a:t>
                </a:r>
                <a:r>
                  <a:rPr kumimoji="0" lang="ko-KR" altLang="ko-KR" sz="24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ea typeface="-apple-system"/>
                  </a:rPr>
                  <a:t>, the right booster fire</a:t>
                </a:r>
                <a:endParaRPr lang="en-US" altLang="ko-KR" sz="2400" dirty="0">
                  <a:effectLst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77052ED-5F49-0E35-9899-83B46C5D86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077" y="1690688"/>
                <a:ext cx="10515600" cy="2677656"/>
              </a:xfrm>
              <a:prstGeom prst="rect">
                <a:avLst/>
              </a:prstGeom>
              <a:blipFill>
                <a:blip r:embed="rId2"/>
                <a:stretch>
                  <a:fillRect l="-812" t="-682" b="-409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>
            <a:extLst>
              <a:ext uri="{FF2B5EF4-FFF2-40B4-BE49-F238E27FC236}">
                <a16:creationId xmlns:a16="http://schemas.microsoft.com/office/drawing/2014/main" id="{216DE47D-206F-AC8C-D8B0-DCB22F91F0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077" y="4658718"/>
            <a:ext cx="10059695" cy="1825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8737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120CB6-E68D-ABEA-4649-D3D24A2CE4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501B2C-B7D5-601F-0869-9C5DEC85281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11</a:t>
            </a:r>
            <a:r>
              <a:rPr lang="ko-KR" altLang="en-US" dirty="0"/>
              <a:t>강</a:t>
            </a:r>
            <a:r>
              <a:rPr lang="en-US" altLang="ko-KR" dirty="0"/>
              <a:t>.Soft Actor-Critic(SAC)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2308D7B-26BE-8555-D61D-EC6AF10CEA4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49047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A76919-EF76-B7D7-E6A8-8DD663ECA9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Problem with Deterministic Policy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F33E27BB-B27E-4158-3171-526114A39A8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9815286" cy="4351338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altLang="ko-KR" dirty="0"/>
                  <a:t>Deterministic policy: 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altLang="ko-KR" dirty="0"/>
                  <a:t>always takes same action for a specific state s. It means that we need extra “tricks” to explore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altLang="ko-KR" dirty="0"/>
                  <a:t>(e.g., 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altLang="ko-KR" dirty="0"/>
                  <a:t>-greedy policy, target policy smoothing, adding random noise)</a:t>
                </a:r>
              </a:p>
              <a:p>
                <a:endParaRPr lang="en-US" altLang="ko-KR" dirty="0"/>
              </a:p>
              <a:p>
                <a:r>
                  <a:rPr lang="en-US" altLang="ko-KR" dirty="0"/>
                  <a:t>Stochastic policy: </a:t>
                </a:r>
              </a:p>
              <a:p>
                <a:pPr lvl="1"/>
                <a:r>
                  <a:rPr lang="en-US" altLang="ko-KR" dirty="0"/>
                  <a:t>doesn’t need to apply any of these tricks </a:t>
                </a:r>
              </a:p>
              <a:p>
                <a:pPr lvl="1"/>
                <a:r>
                  <a:rPr lang="en-US" altLang="ko-KR" dirty="0"/>
                  <a:t>it doesn’t always choose the same action in the same state</a:t>
                </a:r>
              </a:p>
              <a:p>
                <a:pPr lvl="1"/>
                <a:r>
                  <a:rPr lang="en-US" altLang="ko-KR" dirty="0"/>
                  <a:t>Assigns a probability to each action and extract samples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F33E27BB-B27E-4158-3171-526114A39A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9815286" cy="4351338"/>
              </a:xfrm>
              <a:blipFill>
                <a:blip r:embed="rId2"/>
                <a:stretch>
                  <a:fillRect l="-1118" t="-1401" r="-1553" b="-22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480445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FDE7CE-6C4B-AEBE-41E1-A73D3A16D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Stochastic policies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445A7D3C-F888-831A-2FCF-48E7F3312D9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ko-KR" dirty="0"/>
                  <a:t>If we make the policy follow a normal distribution, then we just need to compute the mean and standard deviation </a:t>
                </a:r>
                <a:endParaRPr lang="en-US" altLang="ko-KR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i="1" dirty="0"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altLang="ko-KR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altLang="ko-KR" dirty="0"/>
                  <a:t>,</a:t>
                </a:r>
                <a14:m>
                  <m:oMath xmlns:m="http://schemas.openxmlformats.org/officeDocument/2006/math">
                    <m:r>
                      <a:rPr lang="ko-KR" altLang="en-US" i="1" dirty="0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altLang="ko-KR" dirty="0"/>
                  <a:t>) </a:t>
                </a:r>
              </a:p>
              <a:p>
                <a:endParaRPr lang="en-US" altLang="ko-KR" dirty="0"/>
              </a:p>
              <a:p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445A7D3C-F888-831A-2FCF-48E7F3312D9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2">
            <a:extLst>
              <a:ext uri="{FF2B5EF4-FFF2-40B4-BE49-F238E27FC236}">
                <a16:creationId xmlns:a16="http://schemas.microsoft.com/office/drawing/2014/main" id="{15C2C25B-9979-9B32-554A-6A7196F77C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1944595" y="3678987"/>
            <a:ext cx="2659836" cy="1704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DFEBE27-CF3E-6D1D-B9F8-2A298106744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707" t="10181" r="9604" b="7037"/>
          <a:stretch/>
        </p:blipFill>
        <p:spPr>
          <a:xfrm>
            <a:off x="7718490" y="3798053"/>
            <a:ext cx="2015229" cy="1585872"/>
          </a:xfrm>
          <a:prstGeom prst="rect">
            <a:avLst/>
          </a:prstGeom>
        </p:spPr>
      </p:pic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256C646B-8C75-06F9-6E9F-AA993D7F20A4}"/>
              </a:ext>
            </a:extLst>
          </p:cNvPr>
          <p:cNvCxnSpPr/>
          <p:nvPr/>
        </p:nvCxnSpPr>
        <p:spPr>
          <a:xfrm>
            <a:off x="7718490" y="5383925"/>
            <a:ext cx="20152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1A89610C-9520-AD05-060E-9AA3101FF2B6}"/>
              </a:ext>
            </a:extLst>
          </p:cNvPr>
          <p:cNvCxnSpPr/>
          <p:nvPr/>
        </p:nvCxnSpPr>
        <p:spPr>
          <a:xfrm flipV="1">
            <a:off x="7718490" y="3742450"/>
            <a:ext cx="0" cy="16414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A5FA761-CC58-9D8F-BE94-E0327C4991E3}"/>
              </a:ext>
            </a:extLst>
          </p:cNvPr>
          <p:cNvSpPr txBox="1"/>
          <p:nvPr/>
        </p:nvSpPr>
        <p:spPr>
          <a:xfrm>
            <a:off x="6801009" y="4524689"/>
            <a:ext cx="894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P(a | s)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903DC3-708B-EE15-EF62-F153A3254E9D}"/>
              </a:ext>
            </a:extLst>
          </p:cNvPr>
          <p:cNvSpPr txBox="1"/>
          <p:nvPr/>
        </p:nvSpPr>
        <p:spPr>
          <a:xfrm>
            <a:off x="9103500" y="3613386"/>
            <a:ext cx="12246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Stochastic</a:t>
            </a:r>
          </a:p>
          <a:p>
            <a:r>
              <a:rPr lang="en-US" altLang="ko-KR" dirty="0"/>
              <a:t>policy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117049-2FA1-87AD-0C1E-CD2A2C495E91}"/>
              </a:ext>
            </a:extLst>
          </p:cNvPr>
          <p:cNvSpPr txBox="1"/>
          <p:nvPr/>
        </p:nvSpPr>
        <p:spPr>
          <a:xfrm>
            <a:off x="9812524" y="5160885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s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19E81B9-5642-BAA9-A79C-F40260106231}"/>
                  </a:ext>
                </a:extLst>
              </p:cNvPr>
              <p:cNvSpPr txBox="1"/>
              <p:nvPr/>
            </p:nvSpPr>
            <p:spPr>
              <a:xfrm>
                <a:off x="4186459" y="4136271"/>
                <a:ext cx="1161143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000" i="1" smtClean="0">
                          <a:latin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ko-KR" altLang="en-US" sz="20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19E81B9-5642-BAA9-A79C-F402601062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6459" y="4136271"/>
                <a:ext cx="1161143" cy="400110"/>
              </a:xfrm>
              <a:prstGeom prst="rect">
                <a:avLst/>
              </a:prstGeom>
              <a:blipFill>
                <a:blip r:embed="rId5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52F5A84-D749-25FB-4756-7952FAFF2027}"/>
                  </a:ext>
                </a:extLst>
              </p:cNvPr>
              <p:cNvSpPr txBox="1"/>
              <p:nvPr/>
            </p:nvSpPr>
            <p:spPr>
              <a:xfrm>
                <a:off x="4209143" y="4471473"/>
                <a:ext cx="1161143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000" i="1" dirty="0" smtClean="0"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ko-KR" altLang="en-US" sz="20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52F5A84-D749-25FB-4756-7952FAFF20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9143" y="4471473"/>
                <a:ext cx="1161143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753039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D7FCB6-CF89-5BF8-C1C7-5F781E0CE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Entropy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76539DDE-B30F-DC5B-629A-64A1CEDB2BC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altLang="ko-KR" dirty="0"/>
                  <a:t>We want to maintain the agent’s exploration but we do not have mechanisms such as 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𝜀</m:t>
                    </m:r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dirty="0"/>
                  <a:t>-greedy policies</a:t>
                </a:r>
              </a:p>
              <a:p>
                <a:endParaRPr lang="en-US" altLang="ko-KR" dirty="0"/>
              </a:p>
              <a:p>
                <a:r>
                  <a:rPr lang="en-US" altLang="ko-KR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Now the neural net. is our policy. How to incorporate an exploration </a:t>
                </a:r>
                <a:r>
                  <a:rPr lang="en-US" altLang="ko-KR" dirty="0"/>
                  <a:t>mechanism into our neural network?</a:t>
                </a:r>
              </a:p>
              <a:p>
                <a:endParaRPr lang="en-US" altLang="ko-KR" dirty="0"/>
              </a:p>
              <a:p>
                <a:r>
                  <a:rPr lang="en-US" altLang="ko-KR" dirty="0"/>
                  <a:t>We will incentivize the agent to </a:t>
                </a:r>
                <a:r>
                  <a:rPr lang="en-US" altLang="ko-KR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keep the entropy of its policy </a:t>
                </a:r>
                <a:r>
                  <a:rPr lang="en-US" altLang="ko-KR" dirty="0"/>
                  <a:t>as high as possible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=− </m:t>
                      </m:r>
                      <m:nary>
                        <m:naryPr>
                          <m:chr m:val="∑"/>
                          <m:supHide m:val="on"/>
                          <m:ctrlPr>
                            <a:rPr lang="ko-KR" alt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sub>
                        <m:sup/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)∙</m:t>
                          </m:r>
                          <m:func>
                            <m:func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en-US" altLang="ko-KR" dirty="0"/>
              </a:p>
              <a:p>
                <a:pPr marL="0" indent="0">
                  <a:buNone/>
                </a:pPr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76539DDE-B30F-DC5B-629A-64A1CEDB2BC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3361" r="-168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423013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0A21E6-A0EF-0DCB-5744-4E9F2FFF8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Contents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36AF5E-74CA-FAD7-03E4-EA8172239F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Deep Deterministic Policy Gradient(DDPG)</a:t>
            </a:r>
          </a:p>
          <a:p>
            <a:r>
              <a:rPr lang="en-US" altLang="ko-KR" dirty="0"/>
              <a:t>Code Ex.1</a:t>
            </a:r>
          </a:p>
          <a:p>
            <a:r>
              <a:rPr lang="en-US" altLang="ko-KR" dirty="0"/>
              <a:t>Soft Actor Critic(SAC)</a:t>
            </a:r>
          </a:p>
          <a:p>
            <a:r>
              <a:rPr lang="en-US" altLang="ko-KR" dirty="0"/>
              <a:t>Code Ex.2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326231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77EEC3-F515-7B1D-9647-40CBB12FE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Entropy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E892F147-148C-CBF9-85D5-D0BEB70A56A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8" y="1858560"/>
                <a:ext cx="11049002" cy="2247900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altLang="ko-KR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What is Entropy? the level of uncertainty of a random variable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altLang="ko-KR" sz="2000" dirty="0"/>
                  <a:t>  e,g.,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altLang="ko-KR" sz="2000" dirty="0"/>
                  <a:t>   if </a:t>
                </a:r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= </m:t>
                        </m:r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ko-KR" sz="2000" b="0" i="1" baseline="-25000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altLang="ko-KR" sz="2000" i="1">
                        <a:latin typeface="Cambria Math" panose="02040503050406030204" pitchFamily="18" charset="0"/>
                      </a:rPr>
                      <m:t>=1,</m:t>
                    </m:r>
                    <m:r>
                      <a:rPr lang="en-US" altLang="ko-KR" sz="2000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ko-KR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= </m:t>
                        </m:r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ko-KR" sz="2000" b="0" i="1" baseline="-2500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altLang="ko-KR" sz="20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ko-KR" sz="2000" dirty="0"/>
                  <a:t>0, </a:t>
                </a:r>
                <a14:m>
                  <m:oMath xmlns:m="http://schemas.openxmlformats.org/officeDocument/2006/math">
                    <m:r>
                      <a:rPr lang="en-US" altLang="ko-KR" sz="2000" i="1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altLang="ko-KR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altLang="ko-KR" sz="20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ko-KR" altLang="en-US" sz="2000" dirty="0"/>
                  <a:t> </a:t>
                </a:r>
                <a:r>
                  <a:rPr lang="en-US" altLang="ko-KR" sz="2000" dirty="0"/>
                  <a:t>-[1</a:t>
                </a:r>
                <a14:m>
                  <m:oMath xmlns:m="http://schemas.openxmlformats.org/officeDocument/2006/math">
                    <m:r>
                      <a:rPr lang="en-US" altLang="ko-KR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func>
                      <m:func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altLang="ko-KR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</m:func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+0</m:t>
                    </m:r>
                    <m:r>
                      <a:rPr lang="en-US" altLang="ko-K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altLang="ko-KR" sz="2000" dirty="0"/>
                  <a:t>ln(0)] = 0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altLang="ko-KR" sz="2000" dirty="0"/>
                  <a:t>   if </a:t>
                </a:r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= </m:t>
                        </m:r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ko-KR" sz="2000" b="0" i="1" baseline="-25000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altLang="ko-KR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0.5</m:t>
                    </m:r>
                    <m:r>
                      <a:rPr lang="en-US" altLang="ko-KR" sz="20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sz="2000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ko-KR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= </m:t>
                        </m:r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ko-KR" sz="2000" b="0" i="1" baseline="-2500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altLang="ko-KR" sz="20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ko-KR" sz="2000" dirty="0"/>
                  <a:t>0.5, </a:t>
                </a:r>
                <a14:m>
                  <m:oMath xmlns:m="http://schemas.openxmlformats.org/officeDocument/2006/math">
                    <m:r>
                      <a:rPr lang="en-US" altLang="ko-KR" sz="2000" i="1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altLang="ko-KR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altLang="ko-KR" sz="20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ko-KR" altLang="en-US" sz="2000" dirty="0"/>
                  <a:t> </a:t>
                </a:r>
                <a:r>
                  <a:rPr lang="en-US" altLang="ko-KR" sz="2000" dirty="0"/>
                  <a:t>-[0.5</a:t>
                </a:r>
                <a14:m>
                  <m:oMath xmlns:m="http://schemas.openxmlformats.org/officeDocument/2006/math">
                    <m:r>
                      <a:rPr lang="en-US" altLang="ko-KR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func>
                      <m:func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altLang="ko-KR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0.5</m:t>
                            </m:r>
                          </m:e>
                        </m:d>
                      </m:e>
                    </m:func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+0.5</m:t>
                    </m:r>
                    <m:r>
                      <a:rPr lang="en-US" altLang="ko-K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altLang="ko-KR" sz="2000" dirty="0"/>
                  <a:t>ln(0.5)] </a:t>
                </a:r>
                <a14:m>
                  <m:oMath xmlns:m="http://schemas.openxmlformats.org/officeDocument/2006/math">
                    <m:r>
                      <a:rPr lang="en-US" altLang="ko-KR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altLang="ko-KR" sz="2000" dirty="0"/>
                  <a:t> 0.6931</a:t>
                </a:r>
              </a:p>
              <a:p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E892F147-148C-CBF9-85D5-D0BEB70A56A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8" y="1858560"/>
                <a:ext cx="11049002" cy="2247900"/>
              </a:xfrm>
              <a:blipFill>
                <a:blip r:embed="rId2"/>
                <a:stretch>
                  <a:fillRect l="-938" t="-298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相似性和距离度量 (Similarity &amp; Distance Measurement) - Leo Van | 范叶亮">
            <a:extLst>
              <a:ext uri="{FF2B5EF4-FFF2-40B4-BE49-F238E27FC236}">
                <a16:creationId xmlns:a16="http://schemas.microsoft.com/office/drawing/2014/main" id="{09AABA1D-0FBA-3CAC-8CF6-F025FA5EC6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7150" y="4281618"/>
            <a:ext cx="3656403" cy="2437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23B3838-A50F-23FB-097F-C13F87655C84}"/>
              </a:ext>
            </a:extLst>
          </p:cNvPr>
          <p:cNvSpPr txBox="1"/>
          <p:nvPr/>
        </p:nvSpPr>
        <p:spPr>
          <a:xfrm>
            <a:off x="8214851" y="4274332"/>
            <a:ext cx="351380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800" dirty="0"/>
              <a:t>Max. point where our </a:t>
            </a:r>
            <a:r>
              <a:rPr lang="en-US" altLang="ko-KR" sz="18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confidence in our predictions will go down</a:t>
            </a:r>
            <a:r>
              <a:rPr lang="en-US" altLang="ko-KR" sz="18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Max. point where it surprises us</a:t>
            </a:r>
            <a:endParaRPr lang="en-US" altLang="ko-KR" sz="1800" dirty="0"/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BF8377D9-55D0-3642-9D4F-3CDD764CB166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6096000" y="5012996"/>
            <a:ext cx="2118851" cy="11095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73492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695011-A468-10D0-0E6C-E442A30AF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Entropy</a:t>
            </a: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C7662940-158F-1F31-EC05-0CD51977E827}"/>
              </a:ext>
            </a:extLst>
          </p:cNvPr>
          <p:cNvSpPr txBox="1">
            <a:spLocks/>
          </p:cNvSpPr>
          <p:nvPr/>
        </p:nvSpPr>
        <p:spPr>
          <a:xfrm>
            <a:off x="869642" y="1868557"/>
            <a:ext cx="10663154" cy="462431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chemeClr val="tx2">
                    <a:lumMod val="50000"/>
                    <a:lumOff val="50000"/>
                  </a:schemeClr>
                </a:solidFill>
              </a:rPr>
              <a:t>What is the entropy of a policy?</a:t>
            </a:r>
          </a:p>
          <a:p>
            <a:r>
              <a:rPr lang="en-US" altLang="ko-KR" dirty="0">
                <a:solidFill>
                  <a:schemeClr val="tx2">
                    <a:lumMod val="50000"/>
                    <a:lumOff val="50000"/>
                  </a:schemeClr>
                </a:solidFill>
              </a:rPr>
              <a:t>Uncertainty in the action to be selected in a state:</a:t>
            </a:r>
          </a:p>
          <a:p>
            <a:endParaRPr lang="en-US" altLang="ko-KR" dirty="0">
              <a:solidFill>
                <a:schemeClr val="tx2">
                  <a:lumMod val="50000"/>
                  <a:lumOff val="50000"/>
                </a:schemeClr>
              </a:solidFill>
            </a:endParaRPr>
          </a:p>
          <a:p>
            <a:endParaRPr lang="en-US" altLang="ko-KR" dirty="0">
              <a:solidFill>
                <a:schemeClr val="tx2">
                  <a:lumMod val="50000"/>
                  <a:lumOff val="50000"/>
                </a:schemeClr>
              </a:solidFill>
            </a:endParaRPr>
          </a:p>
          <a:p>
            <a:endParaRPr lang="en-US" altLang="ko-KR" dirty="0">
              <a:solidFill>
                <a:schemeClr val="tx2">
                  <a:lumMod val="50000"/>
                  <a:lumOff val="50000"/>
                </a:schemeClr>
              </a:solidFill>
            </a:endParaRPr>
          </a:p>
          <a:p>
            <a:endParaRPr lang="en-US" altLang="ko-KR" dirty="0">
              <a:solidFill>
                <a:schemeClr val="tx2">
                  <a:lumMod val="50000"/>
                  <a:lumOff val="50000"/>
                </a:schemeClr>
              </a:solidFill>
            </a:endParaRPr>
          </a:p>
          <a:p>
            <a:r>
              <a:rPr lang="en-US" altLang="ko-KR" dirty="0"/>
              <a:t>Random variable(A</a:t>
            </a:r>
            <a:r>
              <a:rPr lang="en-US" altLang="ko-KR" baseline="-25000" dirty="0"/>
              <a:t>t</a:t>
            </a:r>
            <a:r>
              <a:rPr lang="en-US" altLang="ko-KR" dirty="0"/>
              <a:t>) is the action the policy will choose in a state. </a:t>
            </a:r>
          </a:p>
          <a:p>
            <a:r>
              <a:rPr lang="en-US" altLang="ko-KR" dirty="0"/>
              <a:t>The entropy is computed by multiplying the probability of choosing each action by its logarithm and adding up the results</a:t>
            </a:r>
          </a:p>
          <a:p>
            <a:endParaRPr lang="ko-KR" altLang="en-US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F0CD1F8-FE3D-9E11-66F6-4A30404033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9514" y="3234830"/>
            <a:ext cx="5492972" cy="89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422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E2C55F-E3C2-F3DE-A59A-E9CA78031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5ADA00-3769-21DD-C953-1331ADB08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Entropy</a:t>
            </a:r>
          </a:p>
        </p:txBody>
      </p:sp>
      <p:pic>
        <p:nvPicPr>
          <p:cNvPr id="2050" name="Picture 2" descr="Entropy Regularization in Reinforcement Learning | by Mauricio Fadel ...">
            <a:extLst>
              <a:ext uri="{FF2B5EF4-FFF2-40B4-BE49-F238E27FC236}">
                <a16:creationId xmlns:a16="http://schemas.microsoft.com/office/drawing/2014/main" id="{3F21434F-C737-53EB-3A25-47A3AF0CE3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3006" y="3241753"/>
            <a:ext cx="7533148" cy="2900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5724362A-97F6-F3EC-D25F-63B4E658EF8F}"/>
              </a:ext>
            </a:extLst>
          </p:cNvPr>
          <p:cNvSpPr txBox="1">
            <a:spLocks/>
          </p:cNvSpPr>
          <p:nvPr/>
        </p:nvSpPr>
        <p:spPr>
          <a:xfrm>
            <a:off x="869642" y="1901812"/>
            <a:ext cx="10663154" cy="32786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chemeClr val="tx2">
                    <a:lumMod val="50000"/>
                    <a:lumOff val="50000"/>
                  </a:schemeClr>
                </a:solidFill>
              </a:rPr>
              <a:t>What is the entropy of a policy?</a:t>
            </a:r>
          </a:p>
          <a:p>
            <a:r>
              <a:rPr lang="en-US" altLang="ko-KR" dirty="0"/>
              <a:t>Imagine that we have 4 actions available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876263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A6F2EE-E087-256E-8C74-60935311F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Entropy-regularized RL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A753BA61-F9F7-FE13-F2F2-F8747901BCC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ko-KR" dirty="0"/>
                  <a:t>Maximize the cumulative sum of rewards while keeping the entropy of the policy as high as possible</a:t>
                </a:r>
              </a:p>
              <a:p>
                <a:endParaRPr lang="en-US" altLang="ko-KR" dirty="0"/>
              </a:p>
              <a:p>
                <a:r>
                  <a:rPr lang="en-US" altLang="ko-KR" dirty="0"/>
                  <a:t>The entropy measures "how random“ is our policy is</a:t>
                </a:r>
                <a:endParaRPr lang="ko-KR" altLang="en-US" dirty="0"/>
              </a:p>
              <a:p>
                <a:pPr marL="0" indent="0" algn="ctr">
                  <a:buNone/>
                </a:pPr>
                <a:r>
                  <a:rPr lang="en-US" altLang="ko-KR" dirty="0"/>
                  <a:t>H(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altLang="ko-KR" dirty="0"/>
                  <a:t>) = E[-ln</a:t>
                </a:r>
                <a:r>
                  <a:rPr lang="ko-KR" altLang="en-US" dirty="0"/>
                  <a:t>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altLang="ko-KR" dirty="0"/>
                  <a:t>]</a:t>
                </a:r>
              </a:p>
              <a:p>
                <a:r>
                  <a:rPr lang="en-US" altLang="ko-KR" dirty="0"/>
                  <a:t>Soft MDPs 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ko-KR" i="1" smtClean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ko-KR" i="1" smtClean="0">
                                  <a:solidFill>
                                    <a:schemeClr val="tx2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ko-KR" i="0" smtClean="0">
                                  <a:solidFill>
                                    <a:schemeClr val="tx2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ko-KR" altLang="en-US" i="1" smtClean="0">
                                  <a:solidFill>
                                    <a:schemeClr val="tx2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lim>
                          </m:limLow>
                        </m:fName>
                        <m:e>
                          <m:r>
                            <m:rPr>
                              <m:sty m:val="p"/>
                            </m:rPr>
                            <a:rPr lang="en-US" altLang="ko-KR" i="1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  <m:r>
                            <a:rPr lang="en-US" altLang="ko-KR" i="1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nary>
                            <m:naryPr>
                              <m:chr m:val="∑"/>
                              <m:ctrlPr>
                                <a:rPr lang="en-US" altLang="ko-KR" i="1" smtClean="0">
                                  <a:solidFill>
                                    <a:schemeClr val="tx2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sty m:val="p"/>
                                  <m:brk m:alnAt="23"/>
                                </m:rPr>
                                <a:rPr lang="en-US" altLang="ko-KR" i="1">
                                  <a:solidFill>
                                    <a:schemeClr val="tx2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  <m:r>
                                <a:rPr lang="en-US" altLang="ko-KR" i="1">
                                  <a:solidFill>
                                    <a:schemeClr val="tx2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altLang="ko-KR" i="1" smtClean="0">
                                  <a:solidFill>
                                    <a:schemeClr val="tx2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sup>
                            <m:e>
                              <m:r>
                                <a:rPr lang="ko-KR" altLang="en-US" i="1" smtClean="0">
                                  <a:solidFill>
                                    <a:schemeClr val="tx2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 i="1" baseline="30000">
                                  <a:solidFill>
                                    <a:schemeClr val="tx2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 i="1">
                                  <a:solidFill>
                                    <a:schemeClr val="tx2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  <m:r>
                                <a:rPr lang="en-US" altLang="ko-KR" i="1">
                                  <a:solidFill>
                                    <a:schemeClr val="tx2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 i="1">
                                  <a:solidFill>
                                    <a:schemeClr val="tx2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st</m:t>
                              </m:r>
                              <m:r>
                                <a:rPr lang="en-US" altLang="ko-KR" i="1">
                                  <a:solidFill>
                                    <a:schemeClr val="tx2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 i="1">
                                  <a:solidFill>
                                    <a:schemeClr val="tx2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at</m:t>
                              </m:r>
                              <m:r>
                                <a:rPr lang="en-US" altLang="ko-KR" i="1">
                                  <a:solidFill>
                                    <a:schemeClr val="tx2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  <m:r>
                            <a:rPr lang="en-US" altLang="ko-KR" i="1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]+</m:t>
                          </m:r>
                          <m:r>
                            <a:rPr lang="ko-KR" altLang="en-US" i="1" smtClean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m:rPr>
                              <m:sty m:val="p"/>
                            </m:rPr>
                            <a:rPr lang="en-US" altLang="ko-KR" i="1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altLang="ko-KR" i="1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ko-KR" altLang="en-US" i="1" smtClean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altLang="ko-KR" i="1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A753BA61-F9F7-FE13-F2F2-F8747901BCC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A7142A35-3178-E9B6-E7BA-93AE3C21AC83}"/>
              </a:ext>
            </a:extLst>
          </p:cNvPr>
          <p:cNvSpPr txBox="1"/>
          <p:nvPr/>
        </p:nvSpPr>
        <p:spPr>
          <a:xfrm>
            <a:off x="7243916" y="5575303"/>
            <a:ext cx="322989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tx2">
                    <a:lumMod val="50000"/>
                    <a:lumOff val="50000"/>
                  </a:schemeClr>
                </a:solidFill>
              </a:rPr>
              <a:t>Entropy Regularization:</a:t>
            </a:r>
          </a:p>
          <a:p>
            <a:r>
              <a:rPr lang="en-US" altLang="ko-KR" dirty="0">
                <a:solidFill>
                  <a:schemeClr val="tx2">
                    <a:lumMod val="50000"/>
                    <a:lumOff val="50000"/>
                  </a:schemeClr>
                </a:solidFill>
              </a:rPr>
              <a:t>Entropy of policy distribution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96B3E17E-2AFA-051A-9AA9-DE0259FAFD7F}"/>
              </a:ext>
            </a:extLst>
          </p:cNvPr>
          <p:cNvCxnSpPr>
            <a:cxnSpLocks/>
          </p:cNvCxnSpPr>
          <p:nvPr/>
        </p:nvCxnSpPr>
        <p:spPr>
          <a:xfrm>
            <a:off x="7243916" y="5441289"/>
            <a:ext cx="119259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00400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A2D42F-5202-E2FB-B774-A7080ADF97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Softmax Policy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9DF28ACB-CF4C-D9EE-504A-BEBF12745A0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667251"/>
              </a:xfrm>
            </p:spPr>
            <p:txBody>
              <a:bodyPr/>
              <a:lstStyle/>
              <a:p>
                <a:r>
                  <a:rPr lang="en-US" altLang="ko-KR" dirty="0"/>
                  <a:t>A stochastic policy can provide multiple action choices</a:t>
                </a:r>
              </a:p>
              <a:p>
                <a:r>
                  <a:rPr lang="en-US" altLang="ko-KR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Softmax</a:t>
                </a:r>
                <a:r>
                  <a:rPr lang="en-US" altLang="ko-KR" dirty="0"/>
                  <a:t> dist. is the optimal solution of soft MDP (Max. Ent RL)</a:t>
                </a:r>
              </a:p>
              <a:p>
                <a:r>
                  <a:rPr lang="en-US" altLang="ko-KR" dirty="0"/>
                  <a:t>Probability is exponentially proportional to the state action value Q(s, a)</a:t>
                </a:r>
                <a:endParaRPr lang="en-US" altLang="ko-KR" sz="800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ko-KR" altLang="en-US" sz="2800" i="1">
                          <a:latin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en-US" altLang="ko-KR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ko-KR" sz="2800" i="1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e>
                          <m:r>
                            <m:rPr>
                              <m:sty m:val="p"/>
                            </m:rPr>
                            <a:rPr lang="en-US" altLang="ko-KR" sz="2800" i="1"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</m:d>
                      <m:r>
                        <a:rPr lang="en-US" altLang="ko-KR" sz="2800" i="1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altLang="ko-KR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altLang="ko-KR" sz="2800" i="1"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altLang="ko-KR" sz="28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ko-KR" sz="2800" i="1">
                              <a:latin typeface="Cambria Math" panose="02040503050406030204" pitchFamily="18" charset="0"/>
                            </a:rPr>
                            <m:t>Q</m:t>
                          </m:r>
                          <m:r>
                            <a:rPr lang="en-US" altLang="ko-KR" sz="28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altLang="ko-KR" sz="2800" i="1"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a:rPr lang="en-US" altLang="ko-KR" sz="2800" i="1">
                              <a:latin typeface="Cambria Math" panose="02040503050406030204" pitchFamily="18" charset="0"/>
                            </a:rPr>
                            <m:t>,   </m:t>
                          </m:r>
                          <m:r>
                            <m:rPr>
                              <m:sty m:val="p"/>
                            </m:rPr>
                            <a:rPr lang="en-US" altLang="ko-KR" sz="2800" i="1">
                              <a:latin typeface="Cambria Math" panose="02040503050406030204" pitchFamily="18" charset="0"/>
                            </a:rPr>
                            <m:t>a</m:t>
                          </m:r>
                          <m:r>
                            <a:rPr lang="en-US" altLang="ko-KR" sz="2800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ko-KR" sz="2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sty m:val="p"/>
                                  <m:brk m:alnAt="7"/>
                                </m:rPr>
                                <a:rPr lang="en-US" altLang="ko-KR" sz="2800" i="1"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  <m:r>
                                <a:rPr lang="en-US" altLang="ko-KR" sz="28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b>
                            <m:sup/>
                            <m:e>
                              <m:r>
                                <m:rPr>
                                  <m:sty m:val="p"/>
                                </m:rPr>
                                <a:rPr lang="en-US" altLang="ko-KR" sz="2800" i="1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  <m:r>
                                <a:rPr lang="en-US" altLang="ko-KR" sz="28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 sz="2800" i="1">
                                  <a:latin typeface="Cambria Math" panose="02040503050406030204" pitchFamily="18" charset="0"/>
                                </a:rPr>
                                <m:t>Q</m:t>
                              </m:r>
                              <m:r>
                                <a:rPr lang="en-US" altLang="ko-KR" sz="28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 sz="2800" i="1">
                                  <a:latin typeface="Cambria Math" panose="02040503050406030204" pitchFamily="18" charset="0"/>
                                </a:rPr>
                                <m:t>s</m:t>
                              </m:r>
                              <m:r>
                                <a:rPr lang="en-US" altLang="ko-KR" sz="28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 sz="2800" i="1"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  <m:r>
                                <a:rPr lang="en-US" altLang="ko-KR" sz="2800" i="1">
                                  <a:latin typeface="Cambria Math" panose="02040503050406030204" pitchFamily="18" charset="0"/>
                                </a:rPr>
                                <m:t>′)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ko-KR" altLang="en-US" sz="2800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9DF28ACB-CF4C-D9EE-504A-BEBF12745A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667251"/>
              </a:xfrm>
              <a:blipFill>
                <a:blip r:embed="rId2"/>
                <a:stretch>
                  <a:fillRect l="-1043" t="-2219" r="-191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그림 4">
            <a:extLst>
              <a:ext uri="{FF2B5EF4-FFF2-40B4-BE49-F238E27FC236}">
                <a16:creationId xmlns:a16="http://schemas.microsoft.com/office/drawing/2014/main" id="{33C32D98-7021-A38A-6D79-B1E9BAAFB0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1480"/>
          <a:stretch/>
        </p:blipFill>
        <p:spPr>
          <a:xfrm>
            <a:off x="7305058" y="4762704"/>
            <a:ext cx="2809875" cy="170533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6B11562-4614-1EF1-7E96-7D6B69C909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0774"/>
          <a:stretch/>
        </p:blipFill>
        <p:spPr>
          <a:xfrm>
            <a:off x="2283545" y="4762705"/>
            <a:ext cx="2809875" cy="1730170"/>
          </a:xfrm>
          <a:prstGeom prst="rect">
            <a:avLst/>
          </a:prstGeom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76F4EF67-FE79-5DD7-4E1C-C66C3D4E076B}"/>
              </a:ext>
            </a:extLst>
          </p:cNvPr>
          <p:cNvCxnSpPr/>
          <p:nvPr/>
        </p:nvCxnSpPr>
        <p:spPr>
          <a:xfrm flipH="1">
            <a:off x="2283545" y="4762704"/>
            <a:ext cx="2809875" cy="173017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A40E87C3-3DA3-6937-B4E7-7D7AABF8C797}"/>
              </a:ext>
            </a:extLst>
          </p:cNvPr>
          <p:cNvCxnSpPr>
            <a:cxnSpLocks/>
          </p:cNvCxnSpPr>
          <p:nvPr/>
        </p:nvCxnSpPr>
        <p:spPr>
          <a:xfrm flipH="1" flipV="1">
            <a:off x="2283545" y="4762704"/>
            <a:ext cx="2809875" cy="170533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4567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A2D42F-5202-E2FB-B774-A7080ADF97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Softmax Policy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DF28ACB-CF4C-D9EE-504A-BEBF12745A0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ko-KR" dirty="0"/>
              <a:t>Robustness</a:t>
            </a:r>
          </a:p>
          <a:p>
            <a:pPr lvl="1"/>
            <a:r>
              <a:rPr lang="en-US" altLang="ko-KR" dirty="0"/>
              <a:t>By finding multiple near optimal actions</a:t>
            </a:r>
          </a:p>
          <a:p>
            <a:r>
              <a:rPr lang="en-US" altLang="ko-KR" dirty="0"/>
              <a:t>Avoid mode collapsing</a:t>
            </a:r>
          </a:p>
          <a:p>
            <a:endParaRPr lang="en-US" altLang="ko-KR" dirty="0"/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4DB54A3A-399F-87A3-6787-F037DAF304E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ko-KR" dirty="0"/>
              <a:t>Efficient exploration</a:t>
            </a:r>
          </a:p>
          <a:p>
            <a:pPr lvl="1"/>
            <a:r>
              <a:rPr lang="en-US" altLang="ko-KR" dirty="0"/>
              <a:t>Policy represents multiple promising actions till the end of learning</a:t>
            </a:r>
          </a:p>
          <a:p>
            <a:r>
              <a:rPr lang="en-US" altLang="ko-KR" dirty="0"/>
              <a:t>Escape from local optima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E6425D0-6D8E-43C3-511B-E06D275064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4363" y="4264025"/>
            <a:ext cx="2990850" cy="204787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672E6D5-635D-FD72-7B79-80AAF8D8D5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9842" y="4130675"/>
            <a:ext cx="2971800" cy="2181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2235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54000F-1244-AE45-9E23-0CC2DCF06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Softmax Policy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E7002F8-BA32-C836-5692-19C40F226E7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altLang="ko-KR" dirty="0"/>
              <a:t>Std. RL vs. Max. Ent. RL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C8705FB-3341-7C75-AD1A-EF4EDD3BE5D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altLang="ko-KR" dirty="0"/>
              <a:t>Std. RL vs. Max. Ent. RL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657CBDC-0087-173A-1E16-FE8051350C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462" y="2643188"/>
            <a:ext cx="4791075" cy="3533775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491C4639-2223-21D2-7E3F-2D304E744D4B}"/>
              </a:ext>
            </a:extLst>
          </p:cNvPr>
          <p:cNvGrpSpPr/>
          <p:nvPr/>
        </p:nvGrpSpPr>
        <p:grpSpPr>
          <a:xfrm>
            <a:off x="6367463" y="2583858"/>
            <a:ext cx="4791075" cy="3590494"/>
            <a:chOff x="4147369" y="3192259"/>
            <a:chExt cx="5959119" cy="4465842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BD54E6F2-9623-11B1-DECD-E4CFB4A01B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53333"/>
            <a:stretch/>
          </p:blipFill>
          <p:spPr>
            <a:xfrm>
              <a:off x="4147369" y="5476876"/>
              <a:ext cx="2933700" cy="2181225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7AF1FA20-2922-F8D9-0E4D-522B53FB5F7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47369" y="3199608"/>
              <a:ext cx="2933700" cy="2209800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A528E940-0D12-31D7-F5B1-B2B67CA5649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72788" y="3192259"/>
              <a:ext cx="2933700" cy="2209800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8D6A32C8-BBC1-2321-7B31-FE78BACF40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3333"/>
            <a:stretch/>
          </p:blipFill>
          <p:spPr>
            <a:xfrm>
              <a:off x="7172787" y="5476876"/>
              <a:ext cx="2933701" cy="21812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53660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11806B25-B384-E2FB-465A-791E56116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Soft Actor</a:t>
            </a:r>
            <a:endParaRPr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BA4A0719-8769-23C3-31CC-AA41695CCB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828" y="2049865"/>
            <a:ext cx="9986113" cy="4328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4625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121280-7966-9E20-74FC-3168494FB9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Soft Actor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26B149B5-3394-6E83-7D62-CF8D2328BC6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i="1" smtClean="0">
                        <a:latin typeface="Cambria Math" panose="02040503050406030204" pitchFamily="18" charset="0"/>
                      </a:rPr>
                      <m:t>DKL</m:t>
                    </m:r>
                    <m:r>
                      <a:rPr lang="en-US" altLang="ko-KR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altLang="ko-KR" dirty="0"/>
                  <a:t>(</a:t>
                </a:r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altLang="ko-KR" dirty="0"/>
                  <a:t>|s) ||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altLang="ko-KR" dirty="0"/>
                  <a:t>’(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altLang="ko-KR" dirty="0"/>
                  <a:t>|s)) = </a:t>
                </a:r>
                <a14:m>
                  <m:oMath xmlns:m="http://schemas.openxmlformats.org/officeDocument/2006/math"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𝜋</m:t>
                        </m:r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ko-KR" i="1"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e>
                            <m:r>
                              <m:rPr>
                                <m:sty m:val="p"/>
                              </m:rPr>
                              <a:rPr lang="en-US" altLang="ko-KR" i="1">
                                <a:latin typeface="Cambria Math" panose="02040503050406030204" pitchFamily="18" charset="0"/>
                              </a:rPr>
                              <m:t>s</m:t>
                            </m:r>
                          </m:e>
                        </m:d>
                        <m:r>
                          <m:rPr>
                            <m:sty m:val="p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log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(</m:t>
                        </m:r>
                        <m:f>
                          <m:f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  <m:d>
                              <m:d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a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s</m:t>
                                </m:r>
                              </m:e>
                            </m:d>
                          </m:num>
                          <m:den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’</m:t>
                            </m:r>
                            <m:d>
                              <m:d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a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s</m:t>
                                </m:r>
                              </m:e>
                            </m:d>
                          </m:den>
                        </m:f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m:rPr>
                            <m:sty m:val="p"/>
                          </m:rPr>
                          <a:rPr lang="en-US" altLang="ko-KR" i="1" smtClean="0">
                            <a:latin typeface="Cambria Math" panose="02040503050406030204" pitchFamily="18" charset="0"/>
                          </a:rPr>
                          <m:t>da</m:t>
                        </m:r>
                      </m:e>
                    </m:nary>
                  </m:oMath>
                </a14:m>
                <a:endParaRPr lang="en-US" altLang="ko-KR" dirty="0"/>
              </a:p>
              <a:p>
                <a:pPr marL="0" indent="0">
                  <a:lnSpc>
                    <a:spcPct val="110000"/>
                  </a:lnSpc>
                  <a:buNone/>
                </a:pPr>
                <a:r>
                  <a:rPr lang="ko-KR" altLang="en-US" sz="2600" dirty="0"/>
                  <a:t>   </a:t>
                </a:r>
                <a14:m>
                  <m:oMath xmlns:m="http://schemas.openxmlformats.org/officeDocument/2006/math">
                    <m:r>
                      <a:rPr lang="ko-KR" altLang="en-US" sz="260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altLang="ko-KR" sz="2600" i="1" smtClean="0">
                        <a:latin typeface="Cambria Math" panose="02040503050406030204" pitchFamily="18" charset="0"/>
                      </a:rPr>
                      <m:t>’</m:t>
                    </m:r>
                    <m:d>
                      <m:dPr>
                        <m:ctrlPr>
                          <a:rPr lang="en-US" altLang="ko-KR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ko-KR" sz="2600" i="1"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e>
                        <m:r>
                          <m:rPr>
                            <m:sty m:val="p"/>
                          </m:rPr>
                          <a:rPr lang="en-US" altLang="ko-KR" sz="2600" i="1">
                            <a:latin typeface="Cambria Math" panose="02040503050406030204" pitchFamily="18" charset="0"/>
                          </a:rPr>
                          <m:t>s</m:t>
                        </m:r>
                      </m:e>
                    </m:d>
                    <m:r>
                      <a:rPr lang="en-US" altLang="ko-KR" sz="2600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altLang="ko-KR" sz="2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altLang="ko-KR" sz="2600" i="1">
                            <a:latin typeface="Cambria Math" panose="02040503050406030204" pitchFamily="18" charset="0"/>
                          </a:rPr>
                          <m:t>exp</m:t>
                        </m:r>
                        <m:r>
                          <a:rPr lang="en-US" altLang="ko-KR" sz="2600" i="1">
                            <a:latin typeface="Cambria Math" panose="02040503050406030204" pitchFamily="18" charset="0"/>
                          </a:rPr>
                          <m:t> (</m:t>
                        </m:r>
                        <m:f>
                          <m:fPr>
                            <m:ctrlPr>
                              <a:rPr lang="en-US" altLang="ko-KR" sz="26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ko-KR" altLang="en-US" sz="260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den>
                        </m:f>
                        <m:r>
                          <a:rPr lang="en-US" altLang="ko-KR" sz="2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ko-KR" sz="2600" i="1">
                            <a:latin typeface="Cambria Math" panose="02040503050406030204" pitchFamily="18" charset="0"/>
                          </a:rPr>
                          <m:t>Q</m:t>
                        </m:r>
                        <m:r>
                          <a:rPr lang="en-US" altLang="ko-KR" sz="26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ko-KR" sz="2600" i="1">
                            <a:latin typeface="Cambria Math" panose="02040503050406030204" pitchFamily="18" charset="0"/>
                          </a:rPr>
                          <m:t>s</m:t>
                        </m:r>
                        <m:r>
                          <a:rPr lang="en-US" altLang="ko-KR" sz="2600" i="1">
                            <a:latin typeface="Cambria Math" panose="02040503050406030204" pitchFamily="18" charset="0"/>
                          </a:rPr>
                          <m:t>,   </m:t>
                        </m:r>
                        <m:r>
                          <m:rPr>
                            <m:sty m:val="p"/>
                          </m:rPr>
                          <a:rPr lang="en-US" altLang="ko-KR" sz="2600" i="1"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n-US" altLang="ko-KR" sz="2600" i="1">
                            <a:latin typeface="Cambria Math" panose="02040503050406030204" pitchFamily="18" charset="0"/>
                          </a:rPr>
                          <m:t>))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altLang="ko-KR" sz="2600" i="1">
                            <a:latin typeface="Cambria Math" panose="02040503050406030204" pitchFamily="18" charset="0"/>
                          </a:rPr>
                          <m:t>Z</m:t>
                        </m:r>
                        <m:r>
                          <a:rPr lang="ko-KR" altLang="en-US" sz="2600" i="1" baseline="30000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m:rPr>
                            <m:sty m:val="p"/>
                          </m:rPr>
                          <a:rPr lang="en-US" altLang="ko-KR" sz="2600" i="1" baseline="30000">
                            <a:latin typeface="Cambria Math" panose="02040503050406030204" pitchFamily="18" charset="0"/>
                          </a:rPr>
                          <m:t>old</m:t>
                        </m:r>
                        <m:r>
                          <m:rPr>
                            <m:sty m:val="p"/>
                          </m:rPr>
                          <a:rPr lang="en-US" altLang="ko-KR" sz="2600" i="1">
                            <a:latin typeface="Cambria Math" panose="02040503050406030204" pitchFamily="18" charset="0"/>
                          </a:rPr>
                          <m:t>Q</m:t>
                        </m:r>
                        <m:r>
                          <a:rPr lang="en-US" altLang="ko-KR" sz="26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ko-KR" sz="2600" i="1">
                            <a:latin typeface="Cambria Math" panose="02040503050406030204" pitchFamily="18" charset="0"/>
                          </a:rPr>
                          <m:t>st</m:t>
                        </m:r>
                        <m:r>
                          <a:rPr lang="en-US" altLang="ko-KR" sz="2600" i="1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altLang="ko-KR" sz="2600" dirty="0"/>
                  <a:t>, </a:t>
                </a:r>
                <a14:m>
                  <m:oMath xmlns:m="http://schemas.openxmlformats.org/officeDocument/2006/math">
                    <m:r>
                      <a:rPr lang="ko-KR" altLang="en-US" sz="2600" i="1">
                        <a:latin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n-US" altLang="ko-KR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ko-KR" sz="2600" i="1"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e>
                        <m:r>
                          <m:rPr>
                            <m:sty m:val="p"/>
                          </m:rPr>
                          <a:rPr lang="en-US" altLang="ko-KR" sz="2600" i="1">
                            <a:latin typeface="Cambria Math" panose="02040503050406030204" pitchFamily="18" charset="0"/>
                          </a:rPr>
                          <m:t>s</m:t>
                        </m:r>
                      </m:e>
                    </m:d>
                    <m:r>
                      <a:rPr lang="en-US" altLang="ko-KR" sz="2600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altLang="ko-KR" sz="2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altLang="ko-KR" sz="2600" i="1" smtClean="0"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a:rPr lang="en-US" altLang="ko-KR" sz="26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ko-KR" altLang="en-US" sz="2600" i="1" smtClean="0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altLang="ko-KR" sz="26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ko-KR" sz="2600" i="1" smtClean="0">
                            <a:latin typeface="Cambria Math" panose="02040503050406030204" pitchFamily="18" charset="0"/>
                          </a:rPr>
                          <m:t>s</m:t>
                        </m:r>
                        <m:r>
                          <a:rPr lang="en-US" altLang="ko-KR" sz="2600" i="1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altLang="ko-KR" sz="260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2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ko-KR" altLang="en-US" sz="26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  <m:r>
                          <a:rPr lang="en-US" altLang="ko-KR" sz="26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ko-KR" sz="2600" i="1" smtClean="0">
                            <a:latin typeface="Cambria Math" panose="02040503050406030204" pitchFamily="18" charset="0"/>
                          </a:rPr>
                          <m:t>s</m:t>
                        </m:r>
                        <m:r>
                          <a:rPr lang="en-US" altLang="ko-KR" sz="2600" i="1">
                            <a:latin typeface="Cambria Math" panose="02040503050406030204" pitchFamily="18" charset="0"/>
                          </a:rPr>
                          <m:t>))</m:t>
                        </m:r>
                      </m:num>
                      <m:den>
                        <m:r>
                          <a:rPr lang="en-US" altLang="ko-KR" sz="2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nary>
                          <m:naryPr>
                            <m:chr m:val="∏"/>
                            <m:ctrlPr>
                              <a:rPr lang="en-US" altLang="ko-KR" sz="26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sty m:val="p"/>
                                <m:brk m:alnAt="23"/>
                              </m:rPr>
                              <a:rPr lang="en-US" altLang="ko-KR" sz="2600" i="1">
                                <a:latin typeface="Cambria Math" panose="02040503050406030204" pitchFamily="18" charset="0"/>
                              </a:rPr>
                              <m:t>i</m:t>
                            </m:r>
                            <m:r>
                              <a:rPr lang="en-US" altLang="ko-KR" sz="26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m:rPr>
                                <m:sty m:val="p"/>
                              </m:rPr>
                              <a:rPr lang="en-US" altLang="ko-KR" sz="2600" i="1">
                                <a:latin typeface="Cambria Math" panose="02040503050406030204" pitchFamily="18" charset="0"/>
                              </a:rPr>
                              <m:t>d</m:t>
                            </m:r>
                          </m:sup>
                          <m:e>
                            <m:r>
                              <a:rPr lang="en-US" altLang="ko-KR" sz="2600" i="1">
                                <a:latin typeface="Cambria Math" panose="02040503050406030204" pitchFamily="18" charset="0"/>
                              </a:rPr>
                              <m:t>(1−(</m:t>
                            </m:r>
                            <m:r>
                              <m:rPr>
                                <m:sty m:val="p"/>
                              </m:rPr>
                              <a:rPr lang="en-US" altLang="ko-KR" sz="2600" i="1">
                                <a:latin typeface="Cambria Math" panose="02040503050406030204" pitchFamily="18" charset="0"/>
                              </a:rPr>
                              <m:t>tanh</m:t>
                            </m:r>
                            <m:r>
                              <a:rPr lang="en-US" altLang="ko-KR" sz="26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altLang="ko-KR" sz="2600" i="1">
                                <a:latin typeface="Cambria Math" panose="02040503050406030204" pitchFamily="18" charset="0"/>
                              </a:rPr>
                              <m:t>ui</m:t>
                            </m:r>
                            <m:r>
                              <a:rPr lang="en-US" altLang="ko-KR" sz="2600" i="1">
                                <a:latin typeface="Cambria Math" panose="02040503050406030204" pitchFamily="18" charset="0"/>
                              </a:rPr>
                              <m:t>)2)</m:t>
                            </m:r>
                          </m:e>
                        </m:nary>
                      </m:den>
                    </m:f>
                  </m:oMath>
                </a14:m>
                <a:endParaRPr lang="en-US" altLang="ko-KR" sz="2600" dirty="0"/>
              </a:p>
              <a:p>
                <a:endParaRPr lang="en-US" altLang="ko-KR" dirty="0"/>
              </a:p>
              <a:p>
                <a:r>
                  <a:rPr lang="en-US" altLang="ko-KR" dirty="0"/>
                  <a:t>Soft Actor Objective:</a:t>
                </a:r>
                <a14:m>
                  <m:oMath xmlns:m="http://schemas.openxmlformats.org/officeDocument/2006/math">
                    <a:fld id="{825F15A7-03F4-43D7-82C5-3E23DA2F108C}" type="mathplaceholder">
                      <a:rPr lang="en-US" altLang="ko-KR" i="1" smtClean="0">
                        <a:latin typeface="Cambria Math" panose="02040503050406030204" pitchFamily="18" charset="0"/>
                      </a:rPr>
                      <a:t>여기에</a:t>
                    </a:fld>
                    <a:fld id="{825F15A7-03F4-43D7-82C5-3E23DA2F108C}" type="mathplaceholder">
                      <a:rPr lang="en-US" altLang="ko-KR" i="1" smtClean="0">
                        <a:latin typeface="Cambria Math" panose="02040503050406030204" pitchFamily="18" charset="0"/>
                      </a:rPr>
                      <a:t> </a:t>
                    </a:fld>
                    <a:fld id="{825F15A7-03F4-43D7-82C5-3E23DA2F108C}" type="mathplaceholder">
                      <a:rPr lang="en-US" altLang="ko-KR" i="1" smtClean="0">
                        <a:latin typeface="Cambria Math" panose="02040503050406030204" pitchFamily="18" charset="0"/>
                      </a:rPr>
                      <a:t>수식을</a:t>
                    </a:fld>
                    <a:fld id="{825F15A7-03F4-43D7-82C5-3E23DA2F108C}" type="mathplaceholder">
                      <a:rPr lang="en-US" altLang="ko-KR" i="1" smtClean="0">
                        <a:latin typeface="Cambria Math" panose="02040503050406030204" pitchFamily="18" charset="0"/>
                      </a:rPr>
                      <a:t> </a:t>
                    </a:fld>
                    <a:fld id="{825F15A7-03F4-43D7-82C5-3E23DA2F108C}" type="mathplaceholder">
                      <a:rPr lang="en-US" altLang="ko-KR" i="1" smtClean="0">
                        <a:latin typeface="Cambria Math" panose="02040503050406030204" pitchFamily="18" charset="0"/>
                      </a:rPr>
                      <a:t>입력하십시오</a:t>
                    </a:fld>
                    <a:fld id="{825F15A7-03F4-43D7-82C5-3E23DA2F108C}" type="mathplaceholder">
                      <a:rPr lang="en-US" altLang="ko-KR" i="1" smtClean="0">
                        <a:latin typeface="Cambria Math" panose="02040503050406030204" pitchFamily="18" charset="0"/>
                      </a:rPr>
                      <a:t>.</a:t>
                    </a:fld>
                  </m:oMath>
                </a14:m>
                <a:endParaRPr lang="en-US" altLang="ko-KR" dirty="0"/>
              </a:p>
              <a:p>
                <a:pPr marL="0" indent="0">
                  <a:buNone/>
                </a:pPr>
                <a:r>
                  <a:rPr lang="en-US" altLang="ko-KR" dirty="0"/>
                  <a:t>           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arg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limLow>
                          <m:limLow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ko-KR" i="0" smtClean="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  <m:t>𝜑</m:t>
                            </m:r>
                          </m:lim>
                        </m:limLow>
                      </m:fName>
                      <m:e>
                        <m:r>
                          <m:rPr>
                            <m:sty m:val="p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E</m:t>
                        </m:r>
                        <m:r>
                          <m:rPr>
                            <m:sty m:val="p"/>
                          </m:rPr>
                          <a:rPr lang="en-US" altLang="ko-KR" i="1" baseline="-25000" smtClean="0"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n-US" altLang="ko-KR" i="1" baseline="-25000" smtClean="0">
                            <a:latin typeface="Cambria Math" panose="02040503050406030204" pitchFamily="18" charset="0"/>
                          </a:rPr>
                          <m:t>~</m:t>
                        </m:r>
                        <m:r>
                          <a:rPr lang="ko-KR" altLang="en-US" i="1" baseline="-25000" smtClean="0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m:rPr>
                            <m:sty m:val="p"/>
                          </m:rPr>
                          <a:rPr lang="en-US" altLang="ko-KR" i="1" smtClean="0">
                            <a:latin typeface="Cambria Math" panose="02040503050406030204" pitchFamily="18" charset="0"/>
                          </a:rPr>
                          <m:t>log</m:t>
                        </m:r>
                        <m:r>
                          <a:rPr lang="en-US" altLang="ko-KR" i="1" smtClean="0">
                            <a:latin typeface="Cambria Math" panose="02040503050406030204" pitchFamily="18" charset="0"/>
                          </a:rPr>
                          <m:t>(</m:t>
                        </m:r>
                        <m:f>
                          <m:f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  <m:d>
                              <m:d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a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s</m:t>
                                </m:r>
                              </m:e>
                            </m:d>
                          </m:num>
                          <m:den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’</m:t>
                            </m:r>
                            <m:d>
                              <m:d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a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s</m:t>
                                </m:r>
                              </m:e>
                            </m:d>
                          </m:den>
                        </m:f>
                        <m:r>
                          <a:rPr lang="en-US" altLang="ko-KR" i="1" smtClean="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]</m:t>
                        </m:r>
                      </m:e>
                    </m:func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endParaRPr lang="en-US" altLang="ko-KR" dirty="0"/>
              </a:p>
              <a:p>
                <a:pPr marL="0" indent="0" algn="ctr">
                  <a:buNone/>
                </a:pPr>
                <a:r>
                  <a:rPr lang="en-US" altLang="ko-KR" sz="2400" dirty="0"/>
                  <a:t>  =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2400" i="1" dirty="0">
                        <a:latin typeface="Cambria Math" panose="02040503050406030204" pitchFamily="18" charset="0"/>
                      </a:rPr>
                      <m:t>E</m:t>
                    </m:r>
                    <m:r>
                      <m:rPr>
                        <m:sty m:val="p"/>
                      </m:rPr>
                      <a:rPr lang="en-US" altLang="ko-KR" sz="2400" baseline="-25000" dirty="0"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 altLang="ko-KR" sz="2400" baseline="-25000" dirty="0">
                        <a:latin typeface="Cambria Math" panose="02040503050406030204" pitchFamily="18" charset="0"/>
                      </a:rPr>
                      <m:t>~</m:t>
                    </m:r>
                    <m:r>
                      <m:rPr>
                        <m:sty m:val="p"/>
                      </m:rPr>
                      <a:rPr lang="en-US" altLang="ko-KR" sz="2400" i="1" baseline="-25000" dirty="0" smtClean="0">
                        <a:latin typeface="Cambria Math" panose="02040503050406030204" pitchFamily="18" charset="0"/>
                      </a:rPr>
                      <m:t>D</m:t>
                    </m:r>
                    <m:d>
                      <m:dPr>
                        <m:begChr m:val="["/>
                        <m:endChr m:val="]"/>
                        <m:ctrlPr>
                          <a:rPr lang="en-US" altLang="ko-KR" sz="24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ko-KR" sz="2400" i="1" dirty="0">
                            <a:latin typeface="Cambria Math" panose="02040503050406030204" pitchFamily="18" charset="0"/>
                          </a:rPr>
                          <m:t>E</m:t>
                        </m:r>
                        <m:r>
                          <m:rPr>
                            <m:sty m:val="p"/>
                          </m:rPr>
                          <a:rPr lang="en-US" altLang="ko-KR" sz="2400" i="1" baseline="-25000"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n-US" altLang="ko-KR" sz="2400" i="1" baseline="-25000">
                            <a:latin typeface="Cambria Math" panose="02040503050406030204" pitchFamily="18" charset="0"/>
                          </a:rPr>
                          <m:t>~</m:t>
                        </m:r>
                        <m:r>
                          <a:rPr lang="ko-KR" altLang="en-US" sz="2400" i="1" baseline="-25000" smtClean="0">
                            <a:latin typeface="Cambria Math" panose="02040503050406030204" pitchFamily="18" charset="0"/>
                          </a:rPr>
                          <m:t>𝜋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ko-KR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log</m:t>
                            </m:r>
                            <m:r>
                              <a:rPr lang="ko-KR" altLang="en-US" sz="2400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  <m:d>
                              <m:dPr>
                                <m:ctrlPr>
                                  <a:rPr lang="en-US" altLang="ko-KR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400" i="1">
                                    <a:latin typeface="Cambria Math" panose="02040503050406030204" pitchFamily="18" charset="0"/>
                                  </a:rPr>
                                  <m:t>a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400" i="1">
                                    <a:latin typeface="Cambria Math" panose="02040503050406030204" pitchFamily="18" charset="0"/>
                                  </a:rPr>
                                  <m:t>s</m:t>
                                </m:r>
                              </m:e>
                            </m:d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d>
                              <m:dPr>
                                <m:ctrlPr>
                                  <a:rPr lang="en-US" altLang="ko-KR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400" i="1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  <m:r>
                                  <a:rPr lang="en-US" altLang="ko-KR" sz="24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ko-KR" sz="2400" i="1">
                                    <a:latin typeface="Cambria Math" panose="02040503050406030204" pitchFamily="18" charset="0"/>
                                  </a:rPr>
                                  <m:t>exp</m:t>
                                </m:r>
                                <m:d>
                                  <m:dPr>
                                    <m:ctrlPr>
                                      <a:rPr lang="en-US" altLang="ko-KR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altLang="ko-KR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altLang="ko-KR" sz="24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ko-KR" altLang="en-US" sz="2400" i="1">
                                            <a:latin typeface="Cambria Math" panose="02040503050406030204" pitchFamily="18" charset="0"/>
                                          </a:rPr>
                                          <m:t>𝛼</m:t>
                                        </m:r>
                                      </m:den>
                                    </m:f>
                                    <m:r>
                                      <a:rPr lang="en-US" altLang="ko-KR" sz="2400" i="1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ko-KR" sz="2400" i="1">
                                        <a:latin typeface="Cambria Math" panose="02040503050406030204" pitchFamily="18" charset="0"/>
                                      </a:rPr>
                                      <m:t>Q</m:t>
                                    </m:r>
                                    <m:d>
                                      <m:dPr>
                                        <m:ctrlPr>
                                          <a:rPr lang="en-US" altLang="ko-KR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ko-KR" sz="2400" i="1">
                                            <a:latin typeface="Cambria Math" panose="02040503050406030204" pitchFamily="18" charset="0"/>
                                          </a:rPr>
                                          <m:t>s</m:t>
                                        </m:r>
                                        <m:r>
                                          <a:rPr lang="en-US" altLang="ko-KR" sz="2400" i="1">
                                            <a:latin typeface="Cambria Math" panose="02040503050406030204" pitchFamily="18" charset="0"/>
                                          </a:rPr>
                                          <m:t>,   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ko-KR" sz="2400" i="1">
                                            <a:latin typeface="Cambria Math" panose="02040503050406030204" pitchFamily="18" charset="0"/>
                                          </a:rPr>
                                          <m:t>a</m:t>
                                        </m:r>
                                      </m:e>
                                    </m:d>
                                  </m:e>
                                </m:d>
                                <m:r>
                                  <a:rPr lang="en-US" altLang="ko-KR" sz="2400" i="1">
                                    <a:latin typeface="Cambria Math" panose="02040503050406030204" pitchFamily="18" charset="0"/>
                                  </a:rPr>
                                  <m:t>−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ko-KR" sz="2400" i="1">
                                    <a:latin typeface="Cambria Math" panose="02040503050406030204" pitchFamily="18" charset="0"/>
                                  </a:rPr>
                                  <m:t>logZ</m:t>
                                </m:r>
                                <m:r>
                                  <a:rPr lang="en-US" altLang="ko-KR" sz="24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ko-KR" sz="2400" i="1">
                                    <a:latin typeface="Cambria Math" panose="02040503050406030204" pitchFamily="18" charset="0"/>
                                  </a:rPr>
                                  <m:t>st</m:t>
                                </m:r>
                                <m:r>
                                  <a:rPr lang="en-US" altLang="ko-KR" sz="24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d>
                          </m:e>
                        </m:d>
                      </m:e>
                    </m:d>
                  </m:oMath>
                </a14:m>
                <a:endParaRPr lang="en-US" altLang="ko-KR" sz="2400" dirty="0"/>
              </a:p>
              <a:p>
                <a:pPr marL="0" indent="0">
                  <a:buNone/>
                </a:pPr>
                <a:r>
                  <a:rPr lang="en-US" altLang="ko-KR" sz="2400" dirty="0"/>
                  <a:t>                  =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2400" i="1" dirty="0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E</m:t>
                    </m:r>
                    <m:r>
                      <m:rPr>
                        <m:sty m:val="p"/>
                      </m:rPr>
                      <a:rPr lang="en-US" altLang="ko-KR" sz="2400" baseline="-25000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 altLang="ko-KR" sz="2400" baseline="-25000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~</m:t>
                    </m:r>
                    <m:r>
                      <m:rPr>
                        <m:sty m:val="p"/>
                      </m:rPr>
                      <a:rPr lang="en-US" altLang="ko-KR" sz="2400" i="1" baseline="-25000" dirty="0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D</m:t>
                    </m:r>
                    <m:d>
                      <m:dPr>
                        <m:begChr m:val="["/>
                        <m:endChr m:val="]"/>
                        <m:ctrlPr>
                          <a:rPr lang="en-US" altLang="ko-KR" sz="2400" i="1" dirty="0" smtClean="0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ko-KR" sz="2400" i="1" dirty="0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E</m:t>
                        </m:r>
                        <m:r>
                          <m:rPr>
                            <m:sty m:val="p"/>
                          </m:rPr>
                          <a:rPr lang="en-US" altLang="ko-KR" sz="2400" i="1" baseline="-25000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n-US" altLang="ko-KR" sz="2400" i="1" baseline="-25000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~</m:t>
                        </m:r>
                        <m:r>
                          <a:rPr lang="ko-KR" altLang="en-US" sz="2400" i="1" baseline="-25000" smtClean="0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ko-KR" sz="2400" i="1" smtClean="0">
                                <a:solidFill>
                                  <a:schemeClr val="tx2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ko-KR" altLang="en-US" sz="2400" i="1">
                                <a:solidFill>
                                  <a:schemeClr val="tx2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chemeClr val="tx2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  <m:r>
                              <a:rPr lang="ko-KR" altLang="en-US" sz="2400" i="1">
                                <a:solidFill>
                                  <a:schemeClr val="tx2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  <m:d>
                              <m:dPr>
                                <m:ctrlPr>
                                  <a:rPr lang="en-US" altLang="ko-KR" sz="2400" i="1">
                                    <a:solidFill>
                                      <a:schemeClr val="tx2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400" i="1">
                                    <a:solidFill>
                                      <a:schemeClr val="tx2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a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400" i="1">
                                    <a:solidFill>
                                      <a:schemeClr val="tx2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s</m:t>
                                </m:r>
                              </m:e>
                            </m:d>
                            <m:r>
                              <a:rPr lang="en-US" altLang="ko-KR" sz="2400" i="1">
                                <a:solidFill>
                                  <a:schemeClr val="tx2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chemeClr val="tx2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Q</m:t>
                            </m:r>
                            <m:r>
                              <a:rPr lang="en-US" altLang="ko-KR" sz="2400" i="1">
                                <a:solidFill>
                                  <a:schemeClr val="tx2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chemeClr val="tx2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s</m:t>
                            </m:r>
                            <m:r>
                              <a:rPr lang="en-US" altLang="ko-KR" sz="2400" i="1">
                                <a:solidFill>
                                  <a:schemeClr val="tx2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solidFill>
                                  <a:schemeClr val="tx2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  <m:r>
                              <a:rPr lang="en-US" altLang="ko-KR" sz="2400" i="1">
                                <a:solidFill>
                                  <a:schemeClr val="tx2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e>
                    </m:d>
                  </m:oMath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26B149B5-3394-6E83-7D62-CF8D2328BC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 b="-98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F2B63018-3564-6F5E-F179-683332A5FE70}"/>
              </a:ext>
            </a:extLst>
          </p:cNvPr>
          <p:cNvSpPr txBox="1"/>
          <p:nvPr/>
        </p:nvSpPr>
        <p:spPr>
          <a:xfrm>
            <a:off x="8563429" y="3986250"/>
            <a:ext cx="289318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tx2">
                    <a:lumMod val="50000"/>
                    <a:lumOff val="50000"/>
                  </a:schemeClr>
                </a:solidFill>
              </a:rPr>
              <a:t>Can be ignored with no impact on the policy parameter differentiation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AE34D21-0D60-60F2-6361-AB331C22E464}"/>
              </a:ext>
            </a:extLst>
          </p:cNvPr>
          <p:cNvCxnSpPr>
            <a:cxnSpLocks/>
          </p:cNvCxnSpPr>
          <p:nvPr/>
        </p:nvCxnSpPr>
        <p:spPr>
          <a:xfrm flipV="1">
            <a:off x="8563429" y="4941669"/>
            <a:ext cx="682171" cy="64633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244D38D-CE66-8D14-A646-BDCCB52AC64D}"/>
                  </a:ext>
                </a:extLst>
              </p:cNvPr>
              <p:cNvSpPr txBox="1"/>
              <p:nvPr/>
            </p:nvSpPr>
            <p:spPr>
              <a:xfrm>
                <a:off x="4071257" y="6176963"/>
                <a:ext cx="588554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decreasing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i="1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log</m:t>
                    </m:r>
                    <m:r>
                      <a:rPr lang="ko-KR" altLang="en-US" i="1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n-US" altLang="ko-KR" i="1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ko-KR" i="1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e>
                        <m:r>
                          <m:rPr>
                            <m:sty m:val="p"/>
                          </m:rPr>
                          <a:rPr lang="en-US" altLang="ko-KR" i="1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</m:e>
                    </m:d>
                  </m:oMath>
                </a14:m>
                <a:r>
                  <a:rPr lang="en-US" altLang="ko-KR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 = increasing entropy(–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i="1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log</m:t>
                    </m:r>
                    <m:r>
                      <a:rPr lang="ko-KR" altLang="en-US" i="1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n-US" altLang="ko-KR" i="1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ko-KR" i="1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e>
                        <m:r>
                          <m:rPr>
                            <m:sty m:val="p"/>
                          </m:rPr>
                          <a:rPr lang="en-US" altLang="ko-KR" i="1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</m:e>
                    </m:d>
                  </m:oMath>
                </a14:m>
                <a:r>
                  <a:rPr lang="en-US" altLang="ko-KR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244D38D-CE66-8D14-A646-BDCCB52AC6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1257" y="6176963"/>
                <a:ext cx="5885543" cy="369332"/>
              </a:xfrm>
              <a:prstGeom prst="rect">
                <a:avLst/>
              </a:prstGeom>
              <a:blipFill>
                <a:blip r:embed="rId3"/>
                <a:stretch>
                  <a:fillRect l="-933" t="-8197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D1E3A89-DD68-B222-8912-C0CC1F53D0FC}"/>
              </a:ext>
            </a:extLst>
          </p:cNvPr>
          <p:cNvCxnSpPr>
            <a:cxnSpLocks/>
          </p:cNvCxnSpPr>
          <p:nvPr/>
        </p:nvCxnSpPr>
        <p:spPr>
          <a:xfrm>
            <a:off x="4267200" y="6112783"/>
            <a:ext cx="119259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28887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FA7D01-A32F-9520-1745-D60DAC98D2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Double Q trick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7C2468E0-C422-BC54-9A6F-A47C282B40A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ko-KR" dirty="0"/>
                  <a:t>Recall the maximization bias in double Q-learning</a:t>
                </a:r>
              </a:p>
              <a:p>
                <a:endParaRPr lang="en-US" altLang="ko-KR" dirty="0"/>
              </a:p>
              <a:p>
                <a:r>
                  <a:rPr lang="en-US" altLang="ko-KR" dirty="0"/>
                  <a:t>Use two independent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Q-networks to estimate target values, and select most conservative target values.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y</m:t>
                        </m:r>
                      </m:e>
                    </m:acc>
                  </m:oMath>
                </a14:m>
                <a:r>
                  <a:rPr lang="en-US" altLang="ko-KR" dirty="0"/>
                  <a:t> = r + </a:t>
                </a:r>
                <a14:m>
                  <m:oMath xmlns:m="http://schemas.openxmlformats.org/officeDocument/2006/math">
                    <m:r>
                      <a:rPr lang="ko-KR" altLang="en-US" i="1" dirty="0" smtClean="0">
                        <a:latin typeface="Cambria Math" panose="02040503050406030204" pitchFamily="18" charset="0"/>
                      </a:rPr>
                      <m:t>𝛾</m:t>
                    </m:r>
                    <m:func>
                      <m:funcPr>
                        <m:ctrlPr>
                          <a:rPr lang="en-US" altLang="ko-KR" i="1" dirty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ko-KR" i="1" dirty="0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ko-KR" i="0" dirty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m:rPr>
                                <m:sty m:val="p"/>
                              </m:rPr>
                              <a:rPr lang="en-US" altLang="ko-KR" i="1" dirty="0">
                                <a:latin typeface="Cambria Math" panose="02040503050406030204" pitchFamily="18" charset="0"/>
                              </a:rPr>
                              <m:t>i</m:t>
                            </m:r>
                            <m:r>
                              <a:rPr lang="en-US" altLang="ko-KR" i="1" dirty="0">
                                <a:latin typeface="Cambria Math" panose="02040503050406030204" pitchFamily="18" charset="0"/>
                              </a:rPr>
                              <m:t>=1,2</m:t>
                            </m:r>
                          </m:lim>
                        </m:limLow>
                      </m:fName>
                      <m:e>
                        <m:r>
                          <m:rPr>
                            <m:sty m:val="p"/>
                          </m:rPr>
                          <a:rPr lang="en-US" altLang="ko-KR" i="1" dirty="0">
                            <a:latin typeface="Cambria Math" panose="02040503050406030204" pitchFamily="18" charset="0"/>
                          </a:rPr>
                          <m:t>Q</m:t>
                        </m:r>
                        <m:r>
                          <m:rPr>
                            <m:sty m:val="p"/>
                          </m:rPr>
                          <a:rPr lang="en-US" altLang="ko-KR" i="1" baseline="-25000" dirty="0">
                            <a:latin typeface="Cambria Math" panose="02040503050406030204" pitchFamily="18" charset="0"/>
                          </a:rPr>
                          <m:t>i</m:t>
                        </m:r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ko-KR" i="1" dirty="0">
                            <a:latin typeface="Cambria Math" panose="02040503050406030204" pitchFamily="18" charset="0"/>
                          </a:rPr>
                          <m:t>s</m:t>
                        </m:r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’</m:t>
                        </m:r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ko-KR" i="1" dirty="0"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’</m:t>
                        </m:r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altLang="ko-KR" dirty="0"/>
              </a:p>
              <a:p>
                <a:r>
                  <a:rPr lang="en-US" altLang="ko-KR" dirty="0"/>
                  <a:t>Q1 and Q2 will be updated independently (each has its own target network):</a:t>
                </a:r>
              </a:p>
              <a:p>
                <a:pPr marL="0" indent="0" algn="ctr">
                  <a:buNone/>
                </a:pPr>
                <a:r>
                  <a:rPr lang="en-US" altLang="ko-KR" dirty="0"/>
                  <a:t>L(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altLang="ko-KR" baseline="-25000" dirty="0" err="1"/>
                  <a:t>i</a:t>
                </a:r>
                <a:r>
                  <a:rPr lang="en-US" altLang="ko-KR" dirty="0"/>
                  <a:t>) = (Q</a:t>
                </a:r>
                <a:r>
                  <a:rPr lang="en-US" altLang="ko-KR" baseline="-25000" dirty="0"/>
                  <a:t>i</a:t>
                </a:r>
                <a:r>
                  <a:rPr lang="en-US" altLang="ko-KR" dirty="0"/>
                  <a:t>(s, a) -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y</m:t>
                        </m:r>
                      </m:e>
                    </m:acc>
                  </m:oMath>
                </a14:m>
                <a:r>
                  <a:rPr lang="en-US" altLang="ko-KR" dirty="0"/>
                  <a:t>)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7C2468E0-C422-BC54-9A6F-A47C282B40A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27857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A76919-EF76-B7D7-E6A8-8DD663ECA9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34688" cy="1325563"/>
          </a:xfrm>
        </p:spPr>
        <p:txBody>
          <a:bodyPr/>
          <a:lstStyle/>
          <a:p>
            <a:r>
              <a:rPr lang="en-US" altLang="ko-KR" dirty="0"/>
              <a:t>DDPG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F33E27BB-B27E-4158-3171-526114A39A8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ko-KR" dirty="0"/>
                  <a:t>Designed specifically for continuous action spaces</a:t>
                </a:r>
              </a:p>
              <a:p>
                <a:r>
                  <a:rPr lang="en-US" altLang="ko-KR" dirty="0"/>
                  <a:t>Instead of a discrete action set: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i="1" dirty="0">
                        <a:latin typeface="Cambria Math" panose="02040503050406030204" pitchFamily="18" charset="0"/>
                      </a:rPr>
                      <m:t>a</m:t>
                    </m:r>
                  </m:oMath>
                </a14:m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ko-KR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dirty="0"/>
                  <a:t>{a</a:t>
                </a:r>
                <a:r>
                  <a:rPr lang="en-US" altLang="ko-KR" baseline="-25000" dirty="0"/>
                  <a:t>0</a:t>
                </a:r>
                <a:r>
                  <a:rPr lang="en-US" altLang="ko-KR" dirty="0"/>
                  <a:t>,a</a:t>
                </a:r>
                <a:r>
                  <a:rPr lang="en-US" altLang="ko-KR" baseline="-25000" dirty="0"/>
                  <a:t>1</a:t>
                </a:r>
                <a:r>
                  <a:rPr lang="en-US" altLang="ko-KR" dirty="0"/>
                  <a:t>,a</a:t>
                </a:r>
                <a:r>
                  <a:rPr lang="en-US" altLang="ko-KR" baseline="-25000" dirty="0"/>
                  <a:t>2</a:t>
                </a:r>
                <a:r>
                  <a:rPr lang="en-US" altLang="ko-KR" dirty="0"/>
                  <a:t>,a</a:t>
                </a:r>
                <a:r>
                  <a:rPr lang="en-US" altLang="ko-KR" baseline="-25000" dirty="0"/>
                  <a:t>3</a:t>
                </a:r>
                <a:r>
                  <a:rPr lang="en-US" altLang="ko-KR" dirty="0"/>
                  <a:t>,…},</a:t>
                </a:r>
              </a:p>
              <a:p>
                <a:pPr marL="0" indent="0">
                  <a:buNone/>
                </a:pPr>
                <a:r>
                  <a:rPr lang="en-US" altLang="ko-KR" dirty="0"/>
                  <a:t>  the number of valid actions is infinite</a:t>
                </a:r>
              </a:p>
              <a:p>
                <a:pPr marL="0" indent="0">
                  <a:buNone/>
                </a:pPr>
                <a:endParaRPr lang="en-US" altLang="ko-KR" dirty="0"/>
              </a:p>
              <a:p>
                <a:r>
                  <a:rPr lang="en-US" altLang="ko-KR" dirty="0"/>
                  <a:t>Example of a continuous action a = [0.2, 1.5, 0.1]</a:t>
                </a:r>
              </a:p>
              <a:p>
                <a:endParaRPr lang="en-US" altLang="ko-KR" dirty="0"/>
              </a:p>
              <a:p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F33E27BB-B27E-4158-3171-526114A39A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375712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9AED46-807A-164C-57CE-1CD98F7CC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Double Q trick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02C3BB21-718B-FC0C-CF72-3A0039655CB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ko-KR" dirty="0"/>
                  <a:t>We must change the update rule of the Q-network: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i="1" dirty="0">
                        <a:latin typeface="Cambria Math" panose="02040503050406030204" pitchFamily="18" charset="0"/>
                      </a:rPr>
                      <m:t>L</m:t>
                    </m:r>
                    <m:r>
                      <a:rPr lang="en-US" altLang="ko-KR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altLang="ko-KR" dirty="0"/>
                  <a:t>) = (Q</a:t>
                </a:r>
                <a14:m>
                  <m:oMath xmlns:m="http://schemas.openxmlformats.org/officeDocument/2006/math">
                    <m:r>
                      <a:rPr lang="ko-KR" altLang="en-US" i="1" baseline="-2500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altLang="ko-KR" dirty="0"/>
                  <a:t>(s, a) -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y</m:t>
                        </m:r>
                      </m:e>
                    </m:acc>
                  </m:oMath>
                </a14:m>
                <a:r>
                  <a:rPr lang="en-US" altLang="ko-KR" dirty="0"/>
                  <a:t>)</a:t>
                </a:r>
              </a:p>
              <a:p>
                <a:r>
                  <a:rPr lang="en-US" altLang="ko-KR" dirty="0"/>
                  <a:t>Entropy of the policy:</a:t>
                </a:r>
              </a:p>
              <a:p>
                <a:pPr marL="0" indent="0" algn="ctr">
                  <a:buNone/>
                </a:pPr>
                <a:r>
                  <a:rPr lang="en-US" altLang="ko-KR" dirty="0"/>
                  <a:t>H(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altLang="ko-KR" dirty="0"/>
                  <a:t>) = E[-ln</a:t>
                </a:r>
                <a:r>
                  <a:rPr lang="ko-KR" altLang="en-US" dirty="0"/>
                  <a:t>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altLang="ko-KR" dirty="0"/>
                  <a:t>]</a:t>
                </a:r>
              </a:p>
              <a:p>
                <a:endParaRPr lang="en-US" altLang="ko-KR" dirty="0"/>
              </a:p>
              <a:p>
                <a:r>
                  <a:rPr lang="en-US" altLang="ko-KR" dirty="0"/>
                  <a:t>Now the target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y</m:t>
                        </m:r>
                      </m:e>
                    </m:acc>
                  </m:oMath>
                </a14:m>
                <a:r>
                  <a:rPr lang="en-US" altLang="ko-KR" dirty="0"/>
                  <a:t> is: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y</m:t>
                        </m:r>
                      </m:e>
                    </m:acc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dirty="0"/>
                  <a:t>= r + 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altLang="ko-KR" dirty="0"/>
                  <a:t>(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ko-KR" i="1" dirty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ko-KR" i="1" dirty="0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ko-KR" i="0" dirty="0" smtClean="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m:rPr>
                                <m:sty m:val="p"/>
                              </m:rPr>
                              <a:rPr lang="en-US" altLang="ko-KR" i="1" dirty="0">
                                <a:latin typeface="Cambria Math" panose="02040503050406030204" pitchFamily="18" charset="0"/>
                              </a:rPr>
                              <m:t>i</m:t>
                            </m:r>
                            <m:r>
                              <a:rPr lang="en-US" altLang="ko-KR" i="1" dirty="0">
                                <a:latin typeface="Cambria Math" panose="02040503050406030204" pitchFamily="18" charset="0"/>
                              </a:rPr>
                              <m:t>=1,2</m:t>
                            </m:r>
                          </m:lim>
                        </m:limLow>
                      </m:fName>
                      <m:e>
                        <m:r>
                          <m:rPr>
                            <m:sty m:val="p"/>
                          </m:rPr>
                          <a:rPr lang="en-US" altLang="ko-KR" i="1" dirty="0">
                            <a:latin typeface="Cambria Math" panose="02040503050406030204" pitchFamily="18" charset="0"/>
                          </a:rPr>
                          <m:t>Q</m:t>
                        </m:r>
                        <m:r>
                          <m:rPr>
                            <m:sty m:val="p"/>
                          </m:rPr>
                          <a:rPr lang="en-US" altLang="ko-KR" i="1" baseline="-25000" dirty="0">
                            <a:latin typeface="Cambria Math" panose="02040503050406030204" pitchFamily="18" charset="0"/>
                          </a:rPr>
                          <m:t>i</m:t>
                        </m:r>
                        <m:d>
                          <m:dPr>
                            <m:ctrlPr>
                              <a:rPr lang="en-US" altLang="ko-KR" i="1" baseline="-25000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ko-KR" i="1" dirty="0">
                                <a:latin typeface="Cambria Math" panose="02040503050406030204" pitchFamily="18" charset="0"/>
                              </a:rPr>
                              <m:t>s</m:t>
                            </m:r>
                            <m:r>
                              <a:rPr lang="en-US" altLang="ko-KR" i="1" dirty="0">
                                <a:latin typeface="Cambria Math" panose="02040503050406030204" pitchFamily="18" charset="0"/>
                              </a:rPr>
                              <m:t>′,</m:t>
                            </m:r>
                            <m:r>
                              <m:rPr>
                                <m:sty m:val="p"/>
                              </m:rPr>
                              <a:rPr lang="en-US" altLang="ko-KR" i="1" dirty="0">
                                <a:latin typeface="Cambria Math" panose="02040503050406030204" pitchFamily="18" charset="0"/>
                              </a:rPr>
                              <m:t>a</m:t>
                            </m:r>
                            <m:r>
                              <a:rPr lang="en-US" altLang="ko-KR" i="1" dirty="0" smtClean="0">
                                <a:latin typeface="Cambria Math" panose="02040503050406030204" pitchFamily="18" charset="0"/>
                              </a:rPr>
                              <m:t>’</m:t>
                            </m:r>
                          </m:e>
                        </m:d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ko-KR" altLang="en-US" i="1" dirty="0" smtClean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m:rPr>
                            <m:sty m:val="p"/>
                          </m:rPr>
                          <a:rPr lang="en-US" altLang="ko-KR" i="1" dirty="0">
                            <a:latin typeface="Cambria Math" panose="02040503050406030204" pitchFamily="18" charset="0"/>
                          </a:rPr>
                          <m:t>ln</m:t>
                        </m:r>
                        <m:r>
                          <a:rPr lang="ko-KR" altLang="en-US" i="1" dirty="0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</m:func>
                  </m:oMath>
                </a14:m>
                <a:r>
                  <a:rPr lang="en-US" altLang="ko-KR" dirty="0"/>
                  <a:t>(a’ | s’))</a:t>
                </a:r>
              </a:p>
              <a:p>
                <a:pPr marL="0" indent="0" algn="ctr">
                  <a:buNone/>
                </a:pPr>
                <a:r>
                  <a:rPr lang="en-US" altLang="ko-KR" dirty="0"/>
                  <a:t>a’ </a:t>
                </a:r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ko-KR" alt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altLang="ko-KR" dirty="0"/>
                  <a:t>(s)</a:t>
                </a:r>
              </a:p>
              <a:p>
                <a:endParaRPr lang="en-US" altLang="ko-KR" dirty="0"/>
              </a:p>
              <a:p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02C3BB21-718B-FC0C-CF72-3A0039655CB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141698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7B9FFD-88E9-6E22-0F4F-AA0129998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SAC</a:t>
            </a:r>
            <a:endParaRPr lang="ko-KR" altLang="en-US" dirty="0"/>
          </a:p>
        </p:txBody>
      </p:sp>
      <p:pic>
        <p:nvPicPr>
          <p:cNvPr id="1026" name="Picture 2" descr="Soft Actor-Critic 简明理解 - 知乎">
            <a:extLst>
              <a:ext uri="{FF2B5EF4-FFF2-40B4-BE49-F238E27FC236}">
                <a16:creationId xmlns:a16="http://schemas.microsoft.com/office/drawing/2014/main" id="{67D4C63E-01C0-B44C-D6A5-5D2618DF4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1330" y="0"/>
            <a:ext cx="63468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82B50C8-6247-A7CF-42A3-E9E7BB2719AC}"/>
              </a:ext>
            </a:extLst>
          </p:cNvPr>
          <p:cNvSpPr txBox="1"/>
          <p:nvPr/>
        </p:nvSpPr>
        <p:spPr>
          <a:xfrm>
            <a:off x="469446" y="3227987"/>
            <a:ext cx="28931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tx2">
                    <a:lumMod val="50000"/>
                    <a:lumOff val="50000"/>
                  </a:schemeClr>
                </a:solidFill>
              </a:rPr>
              <a:t>SGD for both Q update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5970A13-2328-E4F7-A1A9-55F705C83A5B}"/>
              </a:ext>
            </a:extLst>
          </p:cNvPr>
          <p:cNvSpPr txBox="1"/>
          <p:nvPr/>
        </p:nvSpPr>
        <p:spPr>
          <a:xfrm>
            <a:off x="469446" y="2314234"/>
            <a:ext cx="485729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tx2">
                    <a:lumMod val="50000"/>
                    <a:lumOff val="50000"/>
                  </a:schemeClr>
                </a:solidFill>
              </a:rPr>
              <a:t>Q target uses double-Q trick</a:t>
            </a:r>
          </a:p>
          <a:p>
            <a:r>
              <a:rPr lang="en-US" altLang="ko-KR" dirty="0">
                <a:solidFill>
                  <a:schemeClr val="tx2">
                    <a:lumMod val="50000"/>
                    <a:lumOff val="50000"/>
                  </a:schemeClr>
                </a:solidFill>
              </a:rPr>
              <a:t>Q target has policy entropy bonus</a:t>
            </a:r>
          </a:p>
          <a:p>
            <a:r>
              <a:rPr lang="en-US" altLang="ko-KR" dirty="0">
                <a:solidFill>
                  <a:schemeClr val="tx2">
                    <a:lumMod val="50000"/>
                    <a:lumOff val="50000"/>
                  </a:schemeClr>
                </a:solidFill>
              </a:rPr>
              <a:t>a’ ~ the </a:t>
            </a:r>
            <a:r>
              <a:rPr lang="en-US" altLang="ko-KR" dirty="0" err="1">
                <a:solidFill>
                  <a:schemeClr val="tx2">
                    <a:lumMod val="50000"/>
                    <a:lumOff val="50000"/>
                  </a:schemeClr>
                </a:solidFill>
              </a:rPr>
              <a:t>softmax</a:t>
            </a:r>
            <a:r>
              <a:rPr lang="en-US" altLang="ko-KR" dirty="0">
                <a:solidFill>
                  <a:schemeClr val="tx2">
                    <a:lumMod val="50000"/>
                    <a:lumOff val="50000"/>
                  </a:schemeClr>
                </a:solidFill>
              </a:rPr>
              <a:t> policy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FD6A42F-D7E1-AC5A-1E70-7AFBD5588B70}"/>
              </a:ext>
            </a:extLst>
          </p:cNvPr>
          <p:cNvSpPr txBox="1"/>
          <p:nvPr/>
        </p:nvSpPr>
        <p:spPr>
          <a:xfrm>
            <a:off x="469445" y="4388533"/>
            <a:ext cx="606198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tx2">
                    <a:lumMod val="50000"/>
                    <a:lumOff val="50000"/>
                  </a:schemeClr>
                </a:solidFill>
              </a:rPr>
              <a:t>Maximize future rewards sum (Q)</a:t>
            </a:r>
          </a:p>
          <a:p>
            <a:r>
              <a:rPr lang="en-US" altLang="ko-KR" dirty="0">
                <a:solidFill>
                  <a:schemeClr val="tx2">
                    <a:lumMod val="50000"/>
                    <a:lumOff val="50000"/>
                  </a:schemeClr>
                </a:solidFill>
              </a:rPr>
              <a:t>Maximize entropy of policy distribution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C8C74E4-A093-EAA6-1D02-796A7E6E7911}"/>
              </a:ext>
            </a:extLst>
          </p:cNvPr>
          <p:cNvSpPr txBox="1"/>
          <p:nvPr/>
        </p:nvSpPr>
        <p:spPr>
          <a:xfrm>
            <a:off x="469446" y="5238684"/>
            <a:ext cx="27751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tx2">
                    <a:lumMod val="50000"/>
                    <a:lumOff val="50000"/>
                  </a:schemeClr>
                </a:solidFill>
              </a:rPr>
              <a:t>SGA for policy update</a:t>
            </a: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E8EB2E58-0AD7-4504-3E22-E382B79B7E52}"/>
              </a:ext>
            </a:extLst>
          </p:cNvPr>
          <p:cNvCxnSpPr>
            <a:cxnSpLocks/>
          </p:cNvCxnSpPr>
          <p:nvPr/>
        </p:nvCxnSpPr>
        <p:spPr>
          <a:xfrm>
            <a:off x="7852229" y="3090807"/>
            <a:ext cx="350157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13526CDD-8332-F5A4-2ADF-83D830F8DACF}"/>
              </a:ext>
            </a:extLst>
          </p:cNvPr>
          <p:cNvCxnSpPr>
            <a:cxnSpLocks/>
          </p:cNvCxnSpPr>
          <p:nvPr/>
        </p:nvCxnSpPr>
        <p:spPr>
          <a:xfrm>
            <a:off x="7852229" y="4900557"/>
            <a:ext cx="261257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27409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439686-DB1F-EA17-6A92-9EF63AC37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Experiments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F51E6B7-772F-B021-20A1-847B15F5F8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0910" y="1690688"/>
            <a:ext cx="8510400" cy="4952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8237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CC63DF-2F30-0217-2DC5-9E675127E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Experiments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360CEE9-03DE-D739-E8E3-32EF9AC36D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0083" y="1956707"/>
            <a:ext cx="7813674" cy="4536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7659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E0D975-E395-B9B5-26ED-4CC212DFAF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0DD66C-C2C0-B93E-3016-5709B5F76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Code Ex.2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FCC3FF3-2219-7CAB-59E4-01E88F3397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949609" cy="4667250"/>
          </a:xfrm>
        </p:spPr>
        <p:txBody>
          <a:bodyPr>
            <a:normAutofit/>
          </a:bodyPr>
          <a:lstStyle/>
          <a:p>
            <a:r>
              <a:rPr lang="en-US" altLang="ko-KR" dirty="0"/>
              <a:t>Upload ‘</a:t>
            </a:r>
            <a:r>
              <a:rPr lang="en-US" altLang="ko-KR" dirty="0" err="1"/>
              <a:t>soft_actor_critic.ipynb</a:t>
            </a:r>
            <a:r>
              <a:rPr lang="en-US" altLang="ko-KR" dirty="0"/>
              <a:t>’ file onto Colab</a:t>
            </a:r>
          </a:p>
          <a:p>
            <a:r>
              <a:rPr lang="en-US" altLang="ko-KR" dirty="0"/>
              <a:t>The notebook includes ‘Mujoco’ environment, ‘Half Cheetah’</a:t>
            </a:r>
          </a:p>
          <a:p>
            <a:r>
              <a:rPr lang="en-US" altLang="ko-KR" dirty="0"/>
              <a:t>State(17):</a:t>
            </a:r>
          </a:p>
          <a:p>
            <a:pPr lvl="1"/>
            <a:r>
              <a:rPr lang="en-US" altLang="ko-KR" dirty="0"/>
              <a:t>(body parts) position, </a:t>
            </a:r>
          </a:p>
          <a:p>
            <a:pPr lvl="1"/>
            <a:r>
              <a:rPr lang="en-US" altLang="ko-KR" dirty="0"/>
              <a:t>(</a:t>
            </a:r>
            <a:r>
              <a:rPr lang="en-US" altLang="ko-KR" dirty="0" err="1"/>
              <a:t>roter</a:t>
            </a:r>
            <a:r>
              <a:rPr lang="en-US" altLang="ko-KR" dirty="0"/>
              <a:t>, axis) angle or velocity </a:t>
            </a:r>
          </a:p>
          <a:p>
            <a:r>
              <a:rPr lang="en-US" altLang="ko-KR" dirty="0"/>
              <a:t>Action(6):</a:t>
            </a:r>
          </a:p>
          <a:p>
            <a:pPr lvl="1"/>
            <a:r>
              <a:rPr lang="en-US" altLang="ko-KR" dirty="0"/>
              <a:t>Torque on 6 </a:t>
            </a:r>
            <a:r>
              <a:rPr lang="en-US" altLang="ko-KR" dirty="0" err="1"/>
              <a:t>roters</a:t>
            </a:r>
            <a:r>
              <a:rPr lang="en-US" altLang="ko-KR" dirty="0"/>
              <a:t> (-1~1)</a:t>
            </a:r>
          </a:p>
          <a:p>
            <a:r>
              <a:rPr lang="en-US" altLang="ko-KR" dirty="0"/>
              <a:t>Reward:</a:t>
            </a:r>
          </a:p>
          <a:p>
            <a:pPr lvl="1"/>
            <a:r>
              <a:rPr lang="en-US" altLang="ko-KR" dirty="0" err="1"/>
              <a:t>Forward_reward</a:t>
            </a:r>
            <a:r>
              <a:rPr lang="en-US" altLang="ko-KR" dirty="0"/>
              <a:t>: moving-forward reward</a:t>
            </a:r>
          </a:p>
          <a:p>
            <a:pPr lvl="1"/>
            <a:r>
              <a:rPr lang="en-US" altLang="ko-KR" dirty="0" err="1"/>
              <a:t>ctrl_cost</a:t>
            </a:r>
            <a:r>
              <a:rPr lang="en-US" altLang="ko-KR" dirty="0"/>
              <a:t>: penalty in taking too large action</a:t>
            </a:r>
          </a:p>
          <a:p>
            <a:endParaRPr lang="ko-KR" altLang="en-US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A24CC4CB-0991-FAAA-AFB9-A262BF4CF7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0200" y="2960914"/>
            <a:ext cx="3299278" cy="3299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2563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B1D9EF-BA05-7EC9-094B-B051C50A01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249025" cy="1325563"/>
          </a:xfrm>
        </p:spPr>
        <p:txBody>
          <a:bodyPr/>
          <a:lstStyle/>
          <a:p>
            <a:r>
              <a:rPr lang="en-US" altLang="ko-KR" dirty="0"/>
              <a:t>DDPG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0B9C2472-98C6-B1C6-E2BD-516B0CB6082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en-US" altLang="ko-KR" dirty="0"/>
                  <a:t>If Q</a:t>
                </a:r>
                <a:r>
                  <a:rPr lang="ko-KR" altLang="en-US" dirty="0"/>
                  <a:t>*</a:t>
                </a:r>
                <a:r>
                  <a:rPr lang="en-US" altLang="ko-KR" dirty="0"/>
                  <a:t>(s, a) is the optimal Q-value function,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i="1" dirty="0">
                        <a:latin typeface="Cambria Math" panose="02040503050406030204" pitchFamily="18" charset="0"/>
                      </a:rPr>
                      <m:t>Q</m:t>
                    </m:r>
                  </m:oMath>
                </a14:m>
                <a:r>
                  <a:rPr lang="ko-KR" altLang="en-US" dirty="0"/>
                  <a:t>*</a:t>
                </a:r>
                <a:r>
                  <a:rPr lang="en-US" altLang="ko-KR" dirty="0"/>
                  <a:t>(s, a)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altLang="ko-KR" dirty="0"/>
                  <a:t>  then the optimal actions are given by:</a:t>
                </a:r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i="1">
                        <a:latin typeface="Cambria Math" panose="02040503050406030204" pitchFamily="18" charset="0"/>
                      </a:rPr>
                      <m:t>a</m:t>
                    </m:r>
                    <m:r>
                      <a:rPr lang="ko-KR" altLang="en-US" i="1" baseline="30000">
                        <a:latin typeface="Cambria Math" panose="02040503050406030204" pitchFamily="18" charset="0"/>
                      </a:rPr>
                      <m:t>∗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s</m:t>
                        </m:r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</a:rPr>
                      <m:t>= </m:t>
                    </m:r>
                    <m:func>
                      <m:func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ko-KR" i="1">
                                <a:latin typeface="Cambria Math" panose="02040503050406030204" pitchFamily="18" charset="0"/>
                              </a:rPr>
                              <m:t>arg</m:t>
                            </m:r>
                            <m:r>
                              <a:rPr lang="en-US" altLang="ko-KR" b="0" i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altLang="ko-KR" i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m:rPr>
                                <m:sty m:val="p"/>
                              </m:rPr>
                              <a:rPr lang="en-US" altLang="ko-KR" i="1">
                                <a:latin typeface="Cambria Math" panose="02040503050406030204" pitchFamily="18" charset="0"/>
                              </a:rPr>
                              <m:t>a</m:t>
                            </m:r>
                          </m:lim>
                        </m:limLow>
                      </m:fName>
                      <m:e>
                        <m:r>
                          <m:rPr>
                            <m:sty m:val="p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Q</m:t>
                        </m:r>
                        <m:r>
                          <a:rPr lang="ko-KR" altLang="en-US" i="1" baseline="30000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s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ko-KR" altLang="en-US" dirty="0"/>
                  <a:t> </a:t>
                </a:r>
                <a:endParaRPr lang="en-US" altLang="ko-KR" dirty="0"/>
              </a:p>
              <a:p>
                <a:pPr>
                  <a:lnSpc>
                    <a:spcPct val="100000"/>
                  </a:lnSpc>
                </a:pPr>
                <a:endParaRPr lang="en-US" altLang="ko-KR" dirty="0"/>
              </a:p>
              <a:p>
                <a:pPr>
                  <a:lnSpc>
                    <a:spcPct val="100000"/>
                  </a:lnSpc>
                </a:pPr>
                <a:r>
                  <a:rPr lang="en-US" altLang="ko-KR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But how do we find the action with the highest value among infinite possible actions?</a:t>
                </a:r>
                <a:endParaRPr lang="ko-KR" altLang="en-US" dirty="0">
                  <a:solidFill>
                    <a:schemeClr val="tx2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0B9C2472-98C6-B1C6-E2BD-516B0CB6082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1401" r="-81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322839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1B6B70-69FF-D23E-6FEA-F349AE5250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106150" cy="1325563"/>
          </a:xfrm>
        </p:spPr>
        <p:txBody>
          <a:bodyPr/>
          <a:lstStyle/>
          <a:p>
            <a:r>
              <a:rPr lang="en-US" altLang="ko-KR" dirty="0"/>
              <a:t>DDPG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77AD452-D479-01A5-3272-C5D51D0262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3793511"/>
          </a:xfrm>
        </p:spPr>
        <p:txBody>
          <a:bodyPr>
            <a:normAutofit/>
          </a:bodyPr>
          <a:lstStyle/>
          <a:p>
            <a:r>
              <a:rPr lang="en-US" altLang="ko-KR" dirty="0"/>
              <a:t>In order to solve control tasks, </a:t>
            </a:r>
          </a:p>
          <a:p>
            <a:pPr marL="0" indent="0">
              <a:buNone/>
            </a:pPr>
            <a:r>
              <a:rPr lang="en-US" altLang="ko-KR" dirty="0"/>
              <a:t>  DDPG </a:t>
            </a:r>
            <a:r>
              <a:rPr lang="en-US" altLang="ko-KR" dirty="0">
                <a:solidFill>
                  <a:schemeClr val="tx2">
                    <a:lumMod val="50000"/>
                    <a:lumOff val="50000"/>
                  </a:schemeClr>
                </a:solidFill>
              </a:rPr>
              <a:t>assume that Q(s, a(s)), is differentiable w.r.t a(s)</a:t>
            </a:r>
          </a:p>
          <a:p>
            <a:pPr lvl="1"/>
            <a:r>
              <a:rPr lang="en-US" altLang="ko-KR" dirty="0"/>
              <a:t>Q(s, a(s)) change very smoothly as the values of actions change</a:t>
            </a:r>
          </a:p>
          <a:p>
            <a:pPr lvl="1"/>
            <a:r>
              <a:rPr lang="en-US" altLang="ko-KR" dirty="0"/>
              <a:t>gradient ascent to get max. Q</a:t>
            </a:r>
          </a:p>
          <a:p>
            <a:pPr lvl="1"/>
            <a:endParaRPr lang="en-US" altLang="ko-KR" dirty="0"/>
          </a:p>
          <a:p>
            <a:r>
              <a:rPr lang="en-US" altLang="ko-KR" dirty="0"/>
              <a:t>Similar actions should have similar values:</a:t>
            </a:r>
          </a:p>
          <a:p>
            <a:pPr lvl="1"/>
            <a:r>
              <a:rPr lang="en-US" altLang="ko-KR" dirty="0"/>
              <a:t>E.g., action [1, -1], action[1.0001, -1] will have very similar Q values. </a:t>
            </a:r>
          </a:p>
          <a:p>
            <a:pPr lvl="1"/>
            <a:r>
              <a:rPr lang="en-US" altLang="ko-KR" dirty="0"/>
              <a:t>E.g., In practice, setting steering boat wheel at 15 is very similar to the setting 15.01</a:t>
            </a:r>
          </a:p>
        </p:txBody>
      </p:sp>
    </p:spTree>
    <p:extLst>
      <p:ext uri="{BB962C8B-B14F-4D97-AF65-F5344CB8AC3E}">
        <p14:creationId xmlns:p14="http://schemas.microsoft.com/office/powerpoint/2010/main" val="34032438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582E24-9383-BD3B-5609-A3116FB51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077575" cy="1325563"/>
          </a:xfrm>
        </p:spPr>
        <p:txBody>
          <a:bodyPr/>
          <a:lstStyle/>
          <a:p>
            <a:r>
              <a:rPr lang="en-US" altLang="ko-KR" dirty="0"/>
              <a:t>DDPG</a:t>
            </a:r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BFB56105-B4FF-8C6D-C4C8-26F8DF574E8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903789"/>
              </a:xfrm>
            </p:spPr>
            <p:txBody>
              <a:bodyPr>
                <a:normAutofit/>
              </a:bodyPr>
              <a:lstStyle/>
              <a:p>
                <a:r>
                  <a:rPr lang="en-US" altLang="ko-KR" dirty="0"/>
                  <a:t>DDPG updates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altLang="ko-KR" dirty="0"/>
                  <a:t> of 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dirty="0"/>
                  <a:t>(s|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altLang="ko-KR" dirty="0"/>
                  <a:t>) via gradient ascent in the direction of maximum Q(s,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𝜋</m:t>
                    </m:r>
                    <m:r>
                      <a:rPr lang="ko-KR" altLang="en-US" i="1" baseline="-2500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altLang="ko-KR" dirty="0"/>
                  <a:t>(s)) increase, so that it produces the highest Q-value action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𝜃</m:t>
                    </m:r>
                    <m:r>
                      <m:rPr>
                        <m:sty m:val="p"/>
                      </m:rPr>
                      <a:rPr lang="en-US" altLang="ko-KR" i="1" baseline="-25000">
                        <a:latin typeface="Cambria Math" panose="02040503050406030204" pitchFamily="18" charset="0"/>
                      </a:rPr>
                      <m:t>t</m:t>
                    </m:r>
                    <m:r>
                      <a:rPr lang="en-US" altLang="ko-KR" i="1" baseline="-25000">
                        <a:latin typeface="Cambria Math" panose="02040503050406030204" pitchFamily="18" charset="0"/>
                      </a:rPr>
                      <m:t>+1 =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𝜃</m:t>
                    </m:r>
                    <m:r>
                      <m:rPr>
                        <m:sty m:val="p"/>
                      </m:rPr>
                      <a:rPr lang="en-US" altLang="ko-KR" i="1" baseline="-25000">
                        <a:latin typeface="Cambria Math" panose="02040503050406030204" pitchFamily="18" charset="0"/>
                      </a:rPr>
                      <m:t>t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m:rPr>
                        <m:sty m:val="p"/>
                      </m:rPr>
                      <a:rPr lang="ko-KR" alt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∇</m:t>
                    </m:r>
                    <m:r>
                      <a:rPr lang="ko-KR" altLang="en-US" i="1" baseline="-25000">
                        <a:latin typeface="Cambria Math" panose="02040503050406030204" pitchFamily="18" charset="0"/>
                      </a:rPr>
                      <m:t>𝜃</m:t>
                    </m:r>
                    <m:r>
                      <m:rPr>
                        <m:sty m:val="p"/>
                      </m:rPr>
                      <a:rPr lang="en-US" altLang="ko-KR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Q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ko-KR" i="1"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ko-KR" altLang="en-US" i="1" baseline="-2500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altLang="ko-KR" dirty="0"/>
                  <a:t>(s))</a:t>
                </a:r>
              </a:p>
              <a:p>
                <a:pPr marL="0" indent="0" algn="ctr">
                  <a:buNone/>
                </a:pPr>
                <a:endParaRPr lang="en-US" altLang="ko-KR" dirty="0"/>
              </a:p>
              <a:p>
                <a:pPr marL="0" indent="0" algn="ctr">
                  <a:buNone/>
                </a:pPr>
                <a:endParaRPr lang="en-US" altLang="ko-KR" sz="1000" dirty="0"/>
              </a:p>
              <a:p>
                <a:r>
                  <a:rPr lang="en-US" altLang="ko-KR" dirty="0"/>
                  <a:t>Recall PG optimize policy 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dirty="0"/>
                  <a:t>(s|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altLang="ko-KR" dirty="0"/>
                  <a:t>) via gradient ascent so that it produces the most valuable actions:</a:t>
                </a:r>
              </a:p>
              <a:p>
                <a:endParaRPr lang="en-US" altLang="ko-KR" dirty="0"/>
              </a:p>
            </p:txBody>
          </p:sp>
        </mc:Choice>
        <mc:Fallback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BFB56105-B4FF-8C6D-C4C8-26F8DF574E8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903789"/>
              </a:xfrm>
              <a:blipFill>
                <a:blip r:embed="rId3"/>
                <a:stretch>
                  <a:fillRect l="-1043" t="-2112" r="-17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4FC8A9E-A256-7A59-DE40-4BC0FDFB6DE4}"/>
                  </a:ext>
                </a:extLst>
              </p:cNvPr>
              <p:cNvSpPr txBox="1"/>
              <p:nvPr/>
            </p:nvSpPr>
            <p:spPr>
              <a:xfrm>
                <a:off x="5504378" y="3621561"/>
                <a:ext cx="412954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Q(s, 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𝜋</m:t>
                    </m:r>
                    <m:r>
                      <a:rPr lang="ko-KR" altLang="en-US" i="1" baseline="-2500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altLang="ko-KR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(s)) is differentiable w.r.t </a:t>
                </a:r>
                <a14:m>
                  <m:oMath xmlns:m="http://schemas.openxmlformats.org/officeDocument/2006/math">
                    <m:r>
                      <a:rPr lang="ko-KR" altLang="en-US" i="1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altLang="ko-KR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4FC8A9E-A256-7A59-DE40-4BC0FDFB6D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4378" y="3621561"/>
                <a:ext cx="4129548" cy="369332"/>
              </a:xfrm>
              <a:prstGeom prst="rect">
                <a:avLst/>
              </a:prstGeom>
              <a:blipFill>
                <a:blip r:embed="rId4"/>
                <a:stretch>
                  <a:fillRect l="-1329" t="-8197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BFC5561-EDDB-9D4F-8DE4-166F426BEE81}"/>
              </a:ext>
            </a:extLst>
          </p:cNvPr>
          <p:cNvCxnSpPr/>
          <p:nvPr/>
        </p:nvCxnSpPr>
        <p:spPr>
          <a:xfrm>
            <a:off x="6479458" y="3616834"/>
            <a:ext cx="186736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그림 13">
            <a:extLst>
              <a:ext uri="{FF2B5EF4-FFF2-40B4-BE49-F238E27FC236}">
                <a16:creationId xmlns:a16="http://schemas.microsoft.com/office/drawing/2014/main" id="{9252FF30-E366-299F-659D-ECE70E95115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600" t="-677"/>
          <a:stretch/>
        </p:blipFill>
        <p:spPr>
          <a:xfrm>
            <a:off x="3913604" y="5326829"/>
            <a:ext cx="4433216" cy="58799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CCC1EB28-AE83-3C5F-DE85-198CEF562DF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158" t="21080"/>
          <a:stretch/>
        </p:blipFill>
        <p:spPr>
          <a:xfrm>
            <a:off x="3913603" y="6043099"/>
            <a:ext cx="4592584" cy="46093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272348A-604C-5C0D-29A3-3174797F998C}"/>
              </a:ext>
            </a:extLst>
          </p:cNvPr>
          <p:cNvSpPr txBox="1"/>
          <p:nvPr/>
        </p:nvSpPr>
        <p:spPr>
          <a:xfrm>
            <a:off x="8804789" y="5410555"/>
            <a:ext cx="20910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tx2">
                    <a:lumMod val="50000"/>
                    <a:lumOff val="50000"/>
                  </a:schemeClr>
                </a:solidFill>
              </a:rPr>
              <a:t>REINFORCE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0A6D701-3253-7EB2-0A35-550DFF466527}"/>
              </a:ext>
            </a:extLst>
          </p:cNvPr>
          <p:cNvSpPr txBox="1"/>
          <p:nvPr/>
        </p:nvSpPr>
        <p:spPr>
          <a:xfrm>
            <a:off x="8804789" y="6003311"/>
            <a:ext cx="20910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tx2">
                    <a:lumMod val="50000"/>
                    <a:lumOff val="50000"/>
                  </a:schemeClr>
                </a:solidFill>
              </a:rPr>
              <a:t>A2C</a:t>
            </a:r>
          </a:p>
        </p:txBody>
      </p:sp>
    </p:spTree>
    <p:extLst>
      <p:ext uri="{BB962C8B-B14F-4D97-AF65-F5344CB8AC3E}">
        <p14:creationId xmlns:p14="http://schemas.microsoft.com/office/powerpoint/2010/main" val="27448932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582E24-9383-BD3B-5609-A3116FB51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077575" cy="1325563"/>
          </a:xfrm>
        </p:spPr>
        <p:txBody>
          <a:bodyPr/>
          <a:lstStyle/>
          <a:p>
            <a:r>
              <a:rPr lang="en-US" altLang="ko-KR" dirty="0"/>
              <a:t>DDPG</a:t>
            </a:r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BFB56105-B4FF-8C6D-C4C8-26F8DF574E8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903789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altLang="ko-KR" dirty="0"/>
                  <a:t>Updates the policy through the Q-network: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altLang="ko-KR" dirty="0"/>
                  <a:t>  Compute Q values by policy’s chosen actio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i="1" dirty="0">
                        <a:latin typeface="Cambria Math" panose="02040503050406030204" pitchFamily="18" charset="0"/>
                      </a:rPr>
                      <m:t>n</m:t>
                    </m:r>
                  </m:oMath>
                </a14:m>
                <a:endParaRPr lang="en-US" altLang="ko-KR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m:rPr>
                        <m:sty m:val="p"/>
                      </m:rPr>
                      <a:rPr lang="en-US" altLang="ko-KR" i="1" baseline="-25000">
                        <a:latin typeface="Cambria Math" panose="02040503050406030204" pitchFamily="18" charset="0"/>
                      </a:rPr>
                      <m:t>t</m:t>
                    </m:r>
                    <m:r>
                      <a:rPr lang="en-US" altLang="ko-KR" i="1" baseline="-25000">
                        <a:latin typeface="Cambria Math" panose="02040503050406030204" pitchFamily="18" charset="0"/>
                      </a:rPr>
                      <m:t>+1 =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𝜃</m:t>
                    </m:r>
                    <m:r>
                      <m:rPr>
                        <m:sty m:val="p"/>
                      </m:rPr>
                      <a:rPr lang="en-US" altLang="ko-KR" i="1" baseline="-25000">
                        <a:latin typeface="Cambria Math" panose="02040503050406030204" pitchFamily="18" charset="0"/>
                      </a:rPr>
                      <m:t>t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m:rPr>
                        <m:sty m:val="p"/>
                      </m:rPr>
                      <a:rPr lang="ko-KR" alt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∇</m:t>
                    </m:r>
                    <m:r>
                      <a:rPr lang="ko-KR" altLang="en-US" i="1" baseline="-25000">
                        <a:latin typeface="Cambria Math" panose="02040503050406030204" pitchFamily="18" charset="0"/>
                      </a:rPr>
                      <m:t>𝜃</m:t>
                    </m:r>
                    <m:r>
                      <m:rPr>
                        <m:sty m:val="p"/>
                      </m:rPr>
                      <a:rPr lang="en-US" altLang="ko-KR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Q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ko-KR" i="1"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ko-KR" altLang="en-US" i="1" baseline="-2500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altLang="ko-KR" dirty="0"/>
                  <a:t>(s))</a:t>
                </a:r>
              </a:p>
              <a:p>
                <a:pPr lvl="1">
                  <a:lnSpc>
                    <a:spcPct val="100000"/>
                  </a:lnSpc>
                </a:pPr>
                <a:endParaRPr lang="en-US" altLang="ko-KR" dirty="0"/>
              </a:p>
              <a:p>
                <a:pPr lvl="1">
                  <a:lnSpc>
                    <a:spcPct val="100000"/>
                  </a:lnSpc>
                </a:pPr>
                <a:endParaRPr lang="en-US" altLang="ko-KR" dirty="0"/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altLang="ko-KR" dirty="0"/>
                  <a:t>  Find derivative w.r.t the neural net. parameters of the policy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altLang="ko-KR" dirty="0"/>
                  <a:t>  (without involving the Q network)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altLang="ko-KR" dirty="0"/>
                  <a:t>  Perform stochastic gradient ascent to improve the policy</a:t>
                </a:r>
              </a:p>
              <a:p>
                <a:pPr>
                  <a:lnSpc>
                    <a:spcPct val="100000"/>
                  </a:lnSpc>
                </a:pPr>
                <a:endParaRPr lang="en-US" altLang="ko-KR" dirty="0"/>
              </a:p>
              <a:p>
                <a:pPr>
                  <a:lnSpc>
                    <a:spcPct val="100000"/>
                  </a:lnSpc>
                </a:pPr>
                <a:endParaRPr lang="en-US" altLang="ko-KR" dirty="0"/>
              </a:p>
              <a:p>
                <a:pPr lvl="1">
                  <a:lnSpc>
                    <a:spcPct val="100000"/>
                  </a:lnSpc>
                </a:pPr>
                <a:endParaRPr lang="en-US" altLang="ko-KR" dirty="0"/>
              </a:p>
            </p:txBody>
          </p:sp>
        </mc:Choice>
        <mc:Fallback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BFB56105-B4FF-8C6D-C4C8-26F8DF574E8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903789"/>
              </a:xfrm>
              <a:blipFill>
                <a:blip r:embed="rId3"/>
                <a:stretch>
                  <a:fillRect l="-1043" t="-124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169EA4FB-791F-7B08-9F3A-78E504FBA41B}"/>
              </a:ext>
            </a:extLst>
          </p:cNvPr>
          <p:cNvSpPr txBox="1"/>
          <p:nvPr/>
        </p:nvSpPr>
        <p:spPr>
          <a:xfrm>
            <a:off x="7082454" y="3509677"/>
            <a:ext cx="315292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tx2">
                    <a:lumMod val="50000"/>
                    <a:lumOff val="50000"/>
                  </a:schemeClr>
                </a:solidFill>
              </a:rPr>
              <a:t>Deterministic policy</a:t>
            </a:r>
          </a:p>
          <a:p>
            <a:r>
              <a:rPr lang="en-US" altLang="ko-KR" dirty="0">
                <a:solidFill>
                  <a:schemeClr val="tx2">
                    <a:lumMod val="50000"/>
                    <a:lumOff val="50000"/>
                  </a:schemeClr>
                </a:solidFill>
              </a:rPr>
              <a:t>(argmax policy)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DF0F400B-0037-EB9A-22CB-50A13D9242EA}"/>
              </a:ext>
            </a:extLst>
          </p:cNvPr>
          <p:cNvCxnSpPr>
            <a:cxnSpLocks/>
          </p:cNvCxnSpPr>
          <p:nvPr/>
        </p:nvCxnSpPr>
        <p:spPr>
          <a:xfrm>
            <a:off x="7325031" y="3444768"/>
            <a:ext cx="71283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61205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4E5FC4-D7AC-EB24-44EE-40F954AA8B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106150" cy="1325563"/>
          </a:xfrm>
        </p:spPr>
        <p:txBody>
          <a:bodyPr/>
          <a:lstStyle/>
          <a:p>
            <a:r>
              <a:rPr lang="en-US" altLang="ko-KR" dirty="0"/>
              <a:t>DDPG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97F18DAB-011B-B8A4-8BD3-FC77E907D17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855394"/>
              </a:xfrm>
            </p:spPr>
            <p:txBody>
              <a:bodyPr>
                <a:normAutofit/>
              </a:bodyPr>
              <a:lstStyle/>
              <a:p>
                <a:r>
                  <a:rPr lang="en-US" altLang="ko-KR" dirty="0"/>
                  <a:t>DDPG belongs to Actor-Critic method: </a:t>
                </a:r>
              </a:p>
              <a:p>
                <a:pPr lvl="1"/>
                <a:r>
                  <a:rPr lang="en-US" altLang="ko-KR" dirty="0"/>
                  <a:t>Learn a policy and a value function at the same time</a:t>
                </a:r>
              </a:p>
              <a:p>
                <a:endParaRPr lang="en-US" altLang="ko-KR" dirty="0"/>
              </a:p>
              <a:p>
                <a:r>
                  <a:rPr lang="en-US" altLang="ko-KR" dirty="0"/>
                  <a:t>While we update the policy to make better decision, we also train the Q-network to estimate the action values better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i="1" dirty="0">
                        <a:latin typeface="Cambria Math" panose="02040503050406030204" pitchFamily="18" charset="0"/>
                      </a:rPr>
                      <m:t>L</m:t>
                    </m:r>
                    <m:r>
                      <a:rPr lang="en-US" altLang="ko-KR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altLang="ko-KR" dirty="0"/>
                  <a:t>) = (Q</a:t>
                </a:r>
                <a14:m>
                  <m:oMath xmlns:m="http://schemas.openxmlformats.org/officeDocument/2006/math">
                    <m:r>
                      <a:rPr lang="ko-KR" altLang="en-US" i="1" baseline="-2500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altLang="ko-KR" dirty="0"/>
                  <a:t>(s, a) -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y</m:t>
                        </m:r>
                      </m:e>
                    </m:acc>
                  </m:oMath>
                </a14:m>
                <a:r>
                  <a:rPr lang="en-US" altLang="ko-KR" dirty="0"/>
                  <a:t>)</a:t>
                </a:r>
              </a:p>
              <a:p>
                <a:pPr marL="0" indent="0" algn="ctr">
                  <a:buNone/>
                </a:pPr>
                <a:r>
                  <a:rPr lang="en-US" altLang="ko-KR" dirty="0"/>
                  <a:t>,where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y</m:t>
                        </m:r>
                      </m:e>
                    </m:acc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dirty="0"/>
                  <a:t>= r + 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altLang="ko-KR" dirty="0"/>
                  <a:t>Q(s', a’))</a:t>
                </a:r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97F18DAB-011B-B8A4-8BD3-FC77E907D17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855394"/>
              </a:xfrm>
              <a:blipFill>
                <a:blip r:embed="rId2"/>
                <a:stretch>
                  <a:fillRect l="-1043" t="-21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416260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F94628-FDD9-C320-20EC-58FD45A28E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906125" cy="1325563"/>
          </a:xfrm>
        </p:spPr>
        <p:txBody>
          <a:bodyPr/>
          <a:lstStyle/>
          <a:p>
            <a:r>
              <a:rPr lang="en-US" altLang="ko-KR" dirty="0"/>
              <a:t>DDPG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BBE7C541-C97F-5B39-D838-97691A8F34A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altLang="ko-KR" dirty="0"/>
                  <a:t>Problem: If we push our policy to take the actions we think are best (deterministic), how do we explore?</a:t>
                </a:r>
              </a:p>
              <a:p>
                <a:pPr>
                  <a:lnSpc>
                    <a:spcPct val="110000"/>
                  </a:lnSpc>
                </a:pPr>
                <a:endParaRPr lang="ko-KR" altLang="en-US" dirty="0"/>
              </a:p>
              <a:p>
                <a:pPr>
                  <a:lnSpc>
                    <a:spcPct val="110000"/>
                  </a:lnSpc>
                </a:pPr>
                <a:r>
                  <a:rPr lang="en-US" altLang="ko-KR" dirty="0"/>
                  <a:t>DDPG Adds Gaussian noise:</a:t>
                </a:r>
              </a:p>
              <a:p>
                <a:pPr marL="0" indent="0" algn="ctr">
                  <a:lnSpc>
                    <a:spcPct val="110000"/>
                  </a:lnSpc>
                  <a:buNone/>
                </a:pP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altLang="ko-KR" dirty="0"/>
                  <a:t>'(s) =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altLang="ko-KR" dirty="0"/>
                  <a:t>(s)  + 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𝜀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dirty="0"/>
                  <a:t>	 </a:t>
                </a:r>
                <a:r>
                  <a:rPr lang="ko-KR" altLang="en-US" dirty="0"/>
                  <a:t>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ko-KR" altLang="en-US" dirty="0"/>
                  <a:t>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altLang="ko-KR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dirty="0"/>
                  <a:t>N(0, 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altLang="ko-KR" dirty="0"/>
                  <a:t>)</a:t>
                </a:r>
                <a:endParaRPr lang="ko-KR" altLang="en-US" dirty="0"/>
              </a:p>
              <a:p>
                <a:pPr marL="0" indent="0">
                  <a:lnSpc>
                    <a:spcPct val="110000"/>
                  </a:lnSpc>
                  <a:buNone/>
                </a:pPr>
                <a:r>
                  <a:rPr lang="en-US" altLang="ko-KR" dirty="0"/>
                  <a:t>		  e.g., 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altLang="ko-KR" dirty="0"/>
                  <a:t>(s) = [0.5, 2] 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𝜀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dirty="0"/>
                  <a:t>= [0.02, -0.3]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BBE7C541-C97F-5B39-D838-97691A8F34A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126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389842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5308</TotalTime>
  <Words>1700</Words>
  <Application>Microsoft Office PowerPoint</Application>
  <PresentationFormat>와이드스크린</PresentationFormat>
  <Paragraphs>221</Paragraphs>
  <Slides>34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40" baseType="lpstr">
      <vt:lpstr>-apple-system</vt:lpstr>
      <vt:lpstr>var(--font-stack--monospace)</vt:lpstr>
      <vt:lpstr>맑은 고딕</vt:lpstr>
      <vt:lpstr>Arial</vt:lpstr>
      <vt:lpstr>Cambria Math</vt:lpstr>
      <vt:lpstr>Office 테마</vt:lpstr>
      <vt:lpstr>13강.Actor-Critic: DDPG,SAC</vt:lpstr>
      <vt:lpstr>Contents</vt:lpstr>
      <vt:lpstr>DDPG</vt:lpstr>
      <vt:lpstr>DDPG</vt:lpstr>
      <vt:lpstr>DDPG</vt:lpstr>
      <vt:lpstr>DDPG</vt:lpstr>
      <vt:lpstr>DDPG</vt:lpstr>
      <vt:lpstr>DDPG</vt:lpstr>
      <vt:lpstr>DDPG</vt:lpstr>
      <vt:lpstr>DDPG</vt:lpstr>
      <vt:lpstr>Let’s play with the code</vt:lpstr>
      <vt:lpstr>Let’s play with the code</vt:lpstr>
      <vt:lpstr>Let’s play with the code</vt:lpstr>
      <vt:lpstr>Let’s play with the code</vt:lpstr>
      <vt:lpstr>Let’s play with the code</vt:lpstr>
      <vt:lpstr>11강.Soft Actor-Critic(SAC)</vt:lpstr>
      <vt:lpstr>Problem with Deterministic Policy</vt:lpstr>
      <vt:lpstr>Stochastic policies</vt:lpstr>
      <vt:lpstr>Entropy</vt:lpstr>
      <vt:lpstr>Entropy</vt:lpstr>
      <vt:lpstr>Entropy</vt:lpstr>
      <vt:lpstr>Entropy</vt:lpstr>
      <vt:lpstr>Entropy-regularized RL</vt:lpstr>
      <vt:lpstr>Softmax Policy</vt:lpstr>
      <vt:lpstr>Softmax Policy</vt:lpstr>
      <vt:lpstr>Softmax Policy</vt:lpstr>
      <vt:lpstr>Soft Actor</vt:lpstr>
      <vt:lpstr>Soft Actor</vt:lpstr>
      <vt:lpstr>Double Q trick</vt:lpstr>
      <vt:lpstr>Double Q trick</vt:lpstr>
      <vt:lpstr>SAC</vt:lpstr>
      <vt:lpstr>Experiments</vt:lpstr>
      <vt:lpstr>Experiments</vt:lpstr>
      <vt:lpstr>Code Ex.2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8강.DDPG</dc:title>
  <dc:creator>박진</dc:creator>
  <cp:lastModifiedBy>박진</cp:lastModifiedBy>
  <cp:revision>36</cp:revision>
  <cp:lastPrinted>2024-06-14T08:40:45Z</cp:lastPrinted>
  <dcterms:created xsi:type="dcterms:W3CDTF">2024-02-22T06:42:23Z</dcterms:created>
  <dcterms:modified xsi:type="dcterms:W3CDTF">2024-06-14T08:43:37Z</dcterms:modified>
</cp:coreProperties>
</file>